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3" r:id="rId9"/>
    <p:sldId id="265" r:id="rId10"/>
    <p:sldId id="267" r:id="rId11"/>
    <p:sldId id="268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80"/>
    <p:restoredTop sz="95537"/>
  </p:normalViewPr>
  <p:slideViewPr>
    <p:cSldViewPr snapToGrid="0" snapToObjects="1">
      <p:cViewPr varScale="1">
        <p:scale>
          <a:sx n="126" d="100"/>
          <a:sy n="126" d="100"/>
        </p:scale>
        <p:origin x="232" y="65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2EF97-9F3E-E647-BB36-509302253CAF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6EE84-919D-D145-ABE6-980F75F2CFE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576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496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310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670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37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984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813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971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0E6C4-C7D1-B577-9697-045CC6EA4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780499-ACFD-B7CB-227A-A80B0AAB1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487D0A-AED2-684E-FBCF-9D96C64C5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304391-5393-AA86-32C1-EDC9AF54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D5BD20-5532-2062-CA01-481EB961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214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A08A3-541F-A82E-AE40-5BE228EE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F43FD5-216D-7F41-D592-D925D7E4C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0BAC90-9C9C-B4C4-E122-DEDD2F7E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0CC81A-856E-C863-F0E9-5BAEF192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1C5F0-D17F-7DAB-85D4-504A04F3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633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5494F86-56AE-E6B0-82BE-B438FD1D0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4B9424-7495-9F1D-2AAD-3392B07F8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486332-9DE3-CBA8-B8B7-F3742C28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97D9CF-7BAC-508A-1D75-115DFAA19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14C29F-053C-56B6-F8F6-1BB9AA8F7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73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ADE22-04A2-C660-7690-88EB4F71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3AE5BB-E46D-102F-C95C-4ECA46135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C4D27C-C02C-2B71-CD25-A715B7AA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C823EF-34A0-879E-6D47-258A69D55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024AD4-E879-DC26-CC24-8C2BE0097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450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AF227-6BEF-4C6F-A3EE-4D3FCFB0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4F3805-818A-E26F-86E4-21A9A6CDC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23688F-4C72-F661-FED9-34872525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5DE619-C961-A49F-0BA0-3A03ADA0F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53B5FB-0658-7854-17FE-B51FA174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49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C5400-3EC1-176F-F456-E60B1EE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C358E6-55AB-A444-B53A-923AF8633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CD5464-0F1F-B6FB-6249-E0D349A9E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E81BA9-9099-4E4A-FF94-FE441824A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CFF912-0B57-ED5A-8191-9CC0A051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E5E78F-BAE8-1FE3-E0F1-550A337A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706F9F-DEE5-6D01-7E99-46CAC08F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D224C4-8D3A-256B-959A-87A0E5834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EC3204-5556-E2E8-4F71-8307BF22A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B7FD3F-4C64-8651-C83F-E18C34E3A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4FA69AD-FDF8-A082-6483-C8E6B57D7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90D2169-EBA7-0104-7531-96C3FE8FA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F85873-3F80-64DB-072B-CAF3180E7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E2D3B7B-5DB6-17CB-8DC9-3593C0ED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47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2DF84-88F2-2CA6-7E05-5F9A862A6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7956B1-9548-00CE-EF0C-55C83F6B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5DF8B6-A3D2-C1AC-366F-452DF9B9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3B1A720-CE4F-4997-49D4-04B5C696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978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6DA391C-C01E-9524-2B29-4FC9AAA67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BA298A1-BEAA-EB9D-8A01-FC40C6DF6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DC0206-3F0C-31CA-D6DD-19E5EE367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86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E117E-C2E6-EE02-8A01-E6150FB8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2CC39E-318E-4498-D436-8AEF7190B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6C148C8-D91A-48A6-8973-BA79D3CB7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4C739C-6212-2D86-8993-42D03196D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FD78A9-E5D9-9586-66C8-7131B3BD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1C6CCB-82D9-BBBC-AF5A-898BE739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3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30B32-5E9E-370C-A772-CF7E487E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372838D-586E-EE16-12F1-F27796FBA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2D13ED-F6A1-AB4A-885B-115938469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523B7B-2416-220D-70F7-84366FB6A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A1BB71-3BB0-9B35-E1EE-451511A34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DFC95E2-5757-4D0B-D11F-B6C308B5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821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9D35131-4068-E094-C407-B1F775B0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8392A9-2290-69F7-B3A0-A27663B61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A8AC44-9D25-4423-3F47-5014206F5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A46041-33A5-6D5C-4F09-BCC6266C0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35B27A-467F-C2E6-B0C3-529F95058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73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48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18" Type="http://schemas.openxmlformats.org/officeDocument/2006/relationships/image" Target="../media/image37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9" Type="http://schemas.openxmlformats.org/officeDocument/2006/relationships/image" Target="../media/image38.jp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3" Type="http://schemas.openxmlformats.org/officeDocument/2006/relationships/image" Target="../media/image40.png"/><Relationship Id="rId21" Type="http://schemas.openxmlformats.org/officeDocument/2006/relationships/image" Target="../media/image56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0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1.png"/><Relationship Id="rId21" Type="http://schemas.openxmlformats.org/officeDocument/2006/relationships/image" Target="../media/image74.jpe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9.png"/><Relationship Id="rId20" Type="http://schemas.openxmlformats.org/officeDocument/2006/relationships/image" Target="../media/image73.jpe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jpeg"/><Relationship Id="rId27" Type="http://schemas.openxmlformats.org/officeDocument/2006/relationships/image" Target="../media/image80.png"/><Relationship Id="rId30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1.png"/><Relationship Id="rId21" Type="http://schemas.openxmlformats.org/officeDocument/2006/relationships/image" Target="../media/image115.png"/><Relationship Id="rId7" Type="http://schemas.openxmlformats.org/officeDocument/2006/relationships/image" Target="../media/image920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5.png"/><Relationship Id="rId5" Type="http://schemas.openxmlformats.org/officeDocument/2006/relationships/image" Target="../media/image900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102.png"/><Relationship Id="rId9" Type="http://schemas.openxmlformats.org/officeDocument/2006/relationships/image" Target="../media/image940.png"/><Relationship Id="rId1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.png"/><Relationship Id="rId10" Type="http://schemas.openxmlformats.org/officeDocument/2006/relationships/image" Target="../media/image122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0.png"/><Relationship Id="rId13" Type="http://schemas.openxmlformats.org/officeDocument/2006/relationships/image" Target="../media/image128.jpeg"/><Relationship Id="rId1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5" Type="http://schemas.openxmlformats.org/officeDocument/2006/relationships/image" Target="../media/image125.png"/><Relationship Id="rId15" Type="http://schemas.openxmlformats.org/officeDocument/2006/relationships/image" Target="../media/image133.png"/><Relationship Id="rId10" Type="http://schemas.openxmlformats.org/officeDocument/2006/relationships/image" Target="../media/image129.png"/><Relationship Id="rId19" Type="http://schemas.openxmlformats.org/officeDocument/2006/relationships/image" Target="../media/image137.png"/><Relationship Id="rId4" Type="http://schemas.openxmlformats.org/officeDocument/2006/relationships/image" Target="../media/image124.png"/><Relationship Id="rId9" Type="http://schemas.openxmlformats.org/officeDocument/2006/relationships/image" Target="../media/image128.png"/><Relationship Id="rId14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21BF644-3629-D3D0-1C5E-3385955F53B4}"/>
              </a:ext>
            </a:extLst>
          </p:cNvPr>
          <p:cNvSpPr txBox="1"/>
          <p:nvPr/>
        </p:nvSpPr>
        <p:spPr>
          <a:xfrm>
            <a:off x="3628696" y="1578823"/>
            <a:ext cx="493460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02504 COMPUTER VISION</a:t>
            </a:r>
          </a:p>
          <a:p>
            <a:pPr algn="ctr"/>
            <a:r>
              <a:rPr lang="en-GB" sz="3200" i="1" dirty="0">
                <a:latin typeface="Cordia New" panose="020B0304020202020204" pitchFamily="34" charset="-34"/>
                <a:cs typeface="Cordia New" panose="020B0304020202020204" pitchFamily="34" charset="-34"/>
              </a:rPr>
              <a:t>Spring 2022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A26457-55D1-9DC6-977B-A8019C7F8F94}"/>
              </a:ext>
            </a:extLst>
          </p:cNvPr>
          <p:cNvSpPr txBox="1"/>
          <p:nvPr/>
        </p:nvSpPr>
        <p:spPr>
          <a:xfrm>
            <a:off x="3810000" y="5683113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Anna </a:t>
            </a:r>
            <a:r>
              <a:rPr lang="en-GB" sz="20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Rifé</a:t>
            </a:r>
            <a:r>
              <a:rPr lang="en-GB" sz="2000">
                <a:latin typeface="Cordia New" panose="020B0304020202020204" pitchFamily="34" charset="-34"/>
                <a:cs typeface="Cordia New" panose="020B0304020202020204" pitchFamily="34" charset="-34"/>
              </a:rPr>
              <a:t> Mata. s212487</a:t>
            </a:r>
          </a:p>
        </p:txBody>
      </p:sp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423" y="4017294"/>
            <a:ext cx="1297152" cy="129715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BE0413D-F3D4-4D3D-5938-6F9E5E6931E8}"/>
              </a:ext>
            </a:extLst>
          </p:cNvPr>
          <p:cNvSpPr txBox="1"/>
          <p:nvPr/>
        </p:nvSpPr>
        <p:spPr>
          <a:xfrm>
            <a:off x="3967216" y="3009319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Exam 20</a:t>
            </a:r>
            <a:r>
              <a:rPr lang="en-GB" sz="2000" b="1" baseline="3000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th</a:t>
            </a:r>
            <a:r>
              <a:rPr lang="en-GB" sz="20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May</a:t>
            </a:r>
          </a:p>
        </p:txBody>
      </p:sp>
    </p:spTree>
    <p:extLst>
      <p:ext uri="{BB962C8B-B14F-4D97-AF65-F5344CB8AC3E}">
        <p14:creationId xmlns:p14="http://schemas.microsoft.com/office/powerpoint/2010/main" val="103055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9. Geometry Constrained Feature Matching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3520390"/>
            <a:ext cx="5489708" cy="2969862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217920" y="676294"/>
            <a:ext cx="5741071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18220" y="763632"/>
            <a:ext cx="196164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The Eight Point Algorithm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481636" y="831264"/>
            <a:ext cx="33700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Fundamental matrix estimation using RANSAC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71B9419-FC14-F6C5-EE60-A1F2C39E4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05" y="1315968"/>
            <a:ext cx="2097950" cy="1924602"/>
          </a:xfrm>
          <a:prstGeom prst="rect">
            <a:avLst/>
          </a:prstGeom>
        </p:spPr>
      </p:pic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B029CC87-155A-201F-A20A-726671CD648A}"/>
              </a:ext>
            </a:extLst>
          </p:cNvPr>
          <p:cNvSpPr/>
          <p:nvPr/>
        </p:nvSpPr>
        <p:spPr>
          <a:xfrm>
            <a:off x="484372" y="647710"/>
            <a:ext cx="5489708" cy="2699697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9D042D31-AE07-AF2F-3A9D-AF9B184D8BC7}"/>
              </a:ext>
            </a:extLst>
          </p:cNvPr>
          <p:cNvSpPr/>
          <p:nvPr/>
        </p:nvSpPr>
        <p:spPr>
          <a:xfrm>
            <a:off x="2992464" y="1870287"/>
            <a:ext cx="382474" cy="25454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n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3A33DAEC-F7A2-BECA-DBF2-66563CF7C2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797"/>
          <a:stretch/>
        </p:blipFill>
        <p:spPr>
          <a:xfrm>
            <a:off x="3723753" y="1065872"/>
            <a:ext cx="1885716" cy="32600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478DBA7B-67C6-6329-6BCD-3EC68442D276}"/>
              </a:ext>
            </a:extLst>
          </p:cNvPr>
          <p:cNvSpPr txBox="1"/>
          <p:nvPr/>
        </p:nvSpPr>
        <p:spPr>
          <a:xfrm>
            <a:off x="3212653" y="1053322"/>
            <a:ext cx="606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F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true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82EC9A8-3385-B703-1402-64509797F8CB}"/>
              </a:ext>
            </a:extLst>
          </p:cNvPr>
          <p:cNvSpPr txBox="1"/>
          <p:nvPr/>
        </p:nvSpPr>
        <p:spPr>
          <a:xfrm>
            <a:off x="2736183" y="1549813"/>
            <a:ext cx="127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 matrix estimation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CC5915-94E0-2EF8-6C51-5F5E059A1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9044" y="2252508"/>
            <a:ext cx="2583346" cy="31313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88B78A9-88E3-8B3C-D57A-6235477864A0}"/>
              </a:ext>
            </a:extLst>
          </p:cNvPr>
          <p:cNvSpPr txBox="1"/>
          <p:nvPr/>
        </p:nvSpPr>
        <p:spPr>
          <a:xfrm>
            <a:off x="3424211" y="1888561"/>
            <a:ext cx="79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F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estimated 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D774504-74C6-410D-CA3B-75E724B9A35C}"/>
              </a:ext>
            </a:extLst>
          </p:cNvPr>
          <p:cNvSpPr txBox="1"/>
          <p:nvPr/>
        </p:nvSpPr>
        <p:spPr>
          <a:xfrm>
            <a:off x="2678301" y="2758966"/>
            <a:ext cx="1701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e=F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true 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- </a:t>
            </a:r>
            <a:r>
              <a:rPr lang="en-GB" sz="16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scale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·F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estimated 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=</a:t>
            </a:r>
          </a:p>
        </p:txBody>
      </p:sp>
      <p:pic>
        <p:nvPicPr>
          <p:cNvPr id="9" name="Imagen 8" descr="Texto&#10;&#10;Descripción generada automáticamente con confianza media">
            <a:extLst>
              <a:ext uri="{FF2B5EF4-FFF2-40B4-BE49-F238E27FC236}">
                <a16:creationId xmlns:a16="http://schemas.microsoft.com/office/drawing/2014/main" id="{0507AA4E-ED03-829E-D94C-0EBF065D0C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4249" y="2778291"/>
            <a:ext cx="1539119" cy="289489"/>
          </a:xfrm>
          <a:prstGeom prst="rect">
            <a:avLst/>
          </a:prstGeom>
        </p:spPr>
      </p:pic>
      <p:pic>
        <p:nvPicPr>
          <p:cNvPr id="11" name="Imagen 10" descr="Imagen en blanco y negro de un edificio&#10;&#10;Descripción generada automáticamente">
            <a:extLst>
              <a:ext uri="{FF2B5EF4-FFF2-40B4-BE49-F238E27FC236}">
                <a16:creationId xmlns:a16="http://schemas.microsoft.com/office/drawing/2014/main" id="{662EA60F-1003-664D-9D4D-4CC59AE6666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9069"/>
          <a:stretch/>
        </p:blipFill>
        <p:spPr>
          <a:xfrm>
            <a:off x="1819105" y="4109130"/>
            <a:ext cx="1226505" cy="841019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5A52CEFB-F2DE-8AE8-C9DA-A06DFCF81F57}"/>
              </a:ext>
            </a:extLst>
          </p:cNvPr>
          <p:cNvSpPr txBox="1"/>
          <p:nvPr/>
        </p:nvSpPr>
        <p:spPr>
          <a:xfrm>
            <a:off x="618220" y="3659034"/>
            <a:ext cx="159820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Feature Matching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CuadroTexto 41">
            <a:extLst>
              <a:ext uri="{FF2B5EF4-FFF2-40B4-BE49-F238E27FC236}">
                <a16:creationId xmlns:a16="http://schemas.microsoft.com/office/drawing/2014/main" id="{3816DBE2-841C-E91B-4080-E1077F1060F7}"/>
              </a:ext>
            </a:extLst>
          </p:cNvPr>
          <p:cNvSpPr txBox="1"/>
          <p:nvPr/>
        </p:nvSpPr>
        <p:spPr>
          <a:xfrm>
            <a:off x="526882" y="4447626"/>
            <a:ext cx="14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keypoints= 3749</a:t>
            </a:r>
          </a:p>
        </p:txBody>
      </p:sp>
      <p:pic>
        <p:nvPicPr>
          <p:cNvPr id="29" name="Imagen 28" descr="Imagen en blanco y negro de un edificio&#10;&#10;Descripción generada automáticamente">
            <a:extLst>
              <a:ext uri="{FF2B5EF4-FFF2-40B4-BE49-F238E27FC236}">
                <a16:creationId xmlns:a16="http://schemas.microsoft.com/office/drawing/2014/main" id="{CEC26CDC-1EE2-722A-D2C8-60192D4FF9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181" t="-1060" r="-3112" b="1060"/>
          <a:stretch/>
        </p:blipFill>
        <p:spPr>
          <a:xfrm>
            <a:off x="3483366" y="4076630"/>
            <a:ext cx="1226505" cy="841019"/>
          </a:xfrm>
          <a:prstGeom prst="rect">
            <a:avLst/>
          </a:prstGeom>
        </p:spPr>
      </p:pic>
      <p:sp>
        <p:nvSpPr>
          <p:cNvPr id="30" name="Flecha izquierda y derecha 29">
            <a:extLst>
              <a:ext uri="{FF2B5EF4-FFF2-40B4-BE49-F238E27FC236}">
                <a16:creationId xmlns:a16="http://schemas.microsoft.com/office/drawing/2014/main" id="{481BEB6D-FEC2-C332-4ED1-4AB10A78BEED}"/>
              </a:ext>
            </a:extLst>
          </p:cNvPr>
          <p:cNvSpPr/>
          <p:nvPr/>
        </p:nvSpPr>
        <p:spPr>
          <a:xfrm>
            <a:off x="2924675" y="4463537"/>
            <a:ext cx="599332" cy="220031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0991EF1-13D0-72D3-8E1C-19DB759EEAF4}"/>
              </a:ext>
            </a:extLst>
          </p:cNvPr>
          <p:cNvSpPr txBox="1"/>
          <p:nvPr/>
        </p:nvSpPr>
        <p:spPr>
          <a:xfrm>
            <a:off x="524217" y="4227185"/>
            <a:ext cx="1308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SIFT detection 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DB2BF90-EF17-430D-CB1C-74F5C967940E}"/>
              </a:ext>
            </a:extLst>
          </p:cNvPr>
          <p:cNvSpPr txBox="1"/>
          <p:nvPr/>
        </p:nvSpPr>
        <p:spPr>
          <a:xfrm>
            <a:off x="4420688" y="4227185"/>
            <a:ext cx="1456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SIFT detection </a:t>
            </a:r>
          </a:p>
        </p:txBody>
      </p:sp>
      <p:sp>
        <p:nvSpPr>
          <p:cNvPr id="33" name="Cerrar llave 32">
            <a:extLst>
              <a:ext uri="{FF2B5EF4-FFF2-40B4-BE49-F238E27FC236}">
                <a16:creationId xmlns:a16="http://schemas.microsoft.com/office/drawing/2014/main" id="{D9037ACB-A0D3-E627-D9CD-A7EB16E9280B}"/>
              </a:ext>
            </a:extLst>
          </p:cNvPr>
          <p:cNvSpPr/>
          <p:nvPr/>
        </p:nvSpPr>
        <p:spPr>
          <a:xfrm rot="5400000">
            <a:off x="3161852" y="3777332"/>
            <a:ext cx="134655" cy="2553259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CuadroTexto 41">
            <a:extLst>
              <a:ext uri="{FF2B5EF4-FFF2-40B4-BE49-F238E27FC236}">
                <a16:creationId xmlns:a16="http://schemas.microsoft.com/office/drawing/2014/main" id="{3EDD1C4C-3FD9-9746-B311-92532BEBACBB}"/>
              </a:ext>
            </a:extLst>
          </p:cNvPr>
          <p:cNvSpPr txBox="1"/>
          <p:nvPr/>
        </p:nvSpPr>
        <p:spPr>
          <a:xfrm>
            <a:off x="4358153" y="4423116"/>
            <a:ext cx="14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keypoints= 3628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A52C913-9957-13E9-562E-5B8C313E0F28}"/>
              </a:ext>
            </a:extLst>
          </p:cNvPr>
          <p:cNvSpPr txBox="1"/>
          <p:nvPr/>
        </p:nvSpPr>
        <p:spPr>
          <a:xfrm>
            <a:off x="2324952" y="5101135"/>
            <a:ext cx="1797267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Matches=2086, with crosscheck</a:t>
            </a:r>
          </a:p>
        </p:txBody>
      </p:sp>
      <p:pic>
        <p:nvPicPr>
          <p:cNvPr id="19" name="Imagen 18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0AE894C2-54ED-6D90-3A6A-6A850BD862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4842" y="5357881"/>
            <a:ext cx="2695622" cy="1005829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C271C806-9EB6-A167-2259-C00D16A0AC59}"/>
              </a:ext>
            </a:extLst>
          </p:cNvPr>
          <p:cNvSpPr txBox="1"/>
          <p:nvPr/>
        </p:nvSpPr>
        <p:spPr>
          <a:xfrm>
            <a:off x="9149906" y="1699658"/>
            <a:ext cx="96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8 random matches</a:t>
            </a:r>
          </a:p>
        </p:txBody>
      </p:sp>
      <p:pic>
        <p:nvPicPr>
          <p:cNvPr id="26" name="Imagen 25" descr="Imagen digital de una ciudad&#10;&#10;Descripción generada automáticamente con confianza media">
            <a:extLst>
              <a:ext uri="{FF2B5EF4-FFF2-40B4-BE49-F238E27FC236}">
                <a16:creationId xmlns:a16="http://schemas.microsoft.com/office/drawing/2014/main" id="{DB181173-7233-87AD-5055-3765424AFA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1636" y="1279996"/>
            <a:ext cx="2668270" cy="1038792"/>
          </a:xfrm>
          <a:prstGeom prst="rect">
            <a:avLst/>
          </a:prstGeom>
        </p:spPr>
      </p:pic>
      <p:sp>
        <p:nvSpPr>
          <p:cNvPr id="40" name="Flecha derecha 39">
            <a:extLst>
              <a:ext uri="{FF2B5EF4-FFF2-40B4-BE49-F238E27FC236}">
                <a16:creationId xmlns:a16="http://schemas.microsoft.com/office/drawing/2014/main" id="{96C080CF-6952-74E4-0C2D-59F10A38FFFA}"/>
              </a:ext>
            </a:extLst>
          </p:cNvPr>
          <p:cNvSpPr/>
          <p:nvPr/>
        </p:nvSpPr>
        <p:spPr>
          <a:xfrm rot="5400000">
            <a:off x="7679785" y="2202935"/>
            <a:ext cx="307779" cy="25454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BE7BDB2-ABA6-6E6A-CBA8-9CB7269B2323}"/>
              </a:ext>
            </a:extLst>
          </p:cNvPr>
          <p:cNvSpPr txBox="1"/>
          <p:nvPr/>
        </p:nvSpPr>
        <p:spPr>
          <a:xfrm>
            <a:off x="7177016" y="2438760"/>
            <a:ext cx="127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 matrix estimation</a:t>
            </a:r>
          </a:p>
        </p:txBody>
      </p:sp>
      <p:sp>
        <p:nvSpPr>
          <p:cNvPr id="42" name="Flecha derecha 41">
            <a:extLst>
              <a:ext uri="{FF2B5EF4-FFF2-40B4-BE49-F238E27FC236}">
                <a16:creationId xmlns:a16="http://schemas.microsoft.com/office/drawing/2014/main" id="{D7ADCBD9-B7D9-2FFC-DB21-59D78383FDD4}"/>
              </a:ext>
            </a:extLst>
          </p:cNvPr>
          <p:cNvSpPr/>
          <p:nvPr/>
        </p:nvSpPr>
        <p:spPr>
          <a:xfrm rot="5400000">
            <a:off x="7679785" y="2770761"/>
            <a:ext cx="307779" cy="25454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0F2B195-8B2C-7F93-4198-03ED58740600}"/>
              </a:ext>
            </a:extLst>
          </p:cNvPr>
          <p:cNvSpPr txBox="1"/>
          <p:nvPr/>
        </p:nvSpPr>
        <p:spPr>
          <a:xfrm>
            <a:off x="7194919" y="3022010"/>
            <a:ext cx="127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Inliers?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5B6F5B7A-BA0D-F416-174D-7D174549425D}"/>
                  </a:ext>
                </a:extLst>
              </p:cNvPr>
              <p:cNvSpPr txBox="1"/>
              <p:nvPr/>
            </p:nvSpPr>
            <p:spPr>
              <a:xfrm>
                <a:off x="7320721" y="3301637"/>
                <a:ext cx="1025905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if d &lt; 3.84·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pPr>
                      <m:e>
                        <m:r>
                          <a:rPr lang="en-GB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𝜎</m:t>
                        </m:r>
                      </m:e>
                      <m:sup>
                        <m:r>
                          <a:rPr lang="es-ES" sz="105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p>
                    </m:sSup>
                  </m:oMath>
                </a14:m>
                <a:endParaRPr lang="en-GB" sz="12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5B6F5B7A-BA0D-F416-174D-7D174549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721" y="3301637"/>
                <a:ext cx="1025905" cy="276999"/>
              </a:xfrm>
              <a:prstGeom prst="rect">
                <a:avLst/>
              </a:prstGeom>
              <a:blipFill>
                <a:blip r:embed="rId11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CuadroTexto 47">
            <a:extLst>
              <a:ext uri="{FF2B5EF4-FFF2-40B4-BE49-F238E27FC236}">
                <a16:creationId xmlns:a16="http://schemas.microsoft.com/office/drawing/2014/main" id="{10C015F5-93D7-7913-55CD-F731AEF0AA17}"/>
              </a:ext>
            </a:extLst>
          </p:cNvPr>
          <p:cNvSpPr txBox="1"/>
          <p:nvPr/>
        </p:nvSpPr>
        <p:spPr>
          <a:xfrm>
            <a:off x="7135365" y="3553850"/>
            <a:ext cx="1458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d: Sampson’s distance</a:t>
            </a:r>
          </a:p>
        </p:txBody>
      </p:sp>
      <p:sp>
        <p:nvSpPr>
          <p:cNvPr id="49" name="Flecha derecha 48">
            <a:extLst>
              <a:ext uri="{FF2B5EF4-FFF2-40B4-BE49-F238E27FC236}">
                <a16:creationId xmlns:a16="http://schemas.microsoft.com/office/drawing/2014/main" id="{5A0A4685-E78B-D9B6-3FDE-88C03FB1A93E}"/>
              </a:ext>
            </a:extLst>
          </p:cNvPr>
          <p:cNvSpPr/>
          <p:nvPr/>
        </p:nvSpPr>
        <p:spPr>
          <a:xfrm rot="5400000">
            <a:off x="7699017" y="3905738"/>
            <a:ext cx="307779" cy="25454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D077F366-E9A3-934B-9CE6-16F11E6F87AA}"/>
              </a:ext>
            </a:extLst>
          </p:cNvPr>
          <p:cNvSpPr txBox="1"/>
          <p:nvPr/>
        </p:nvSpPr>
        <p:spPr>
          <a:xfrm>
            <a:off x="7218779" y="4176385"/>
            <a:ext cx="127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Best model?</a:t>
            </a:r>
          </a:p>
        </p:txBody>
      </p:sp>
      <p:cxnSp>
        <p:nvCxnSpPr>
          <p:cNvPr id="46" name="Conector curvado 45">
            <a:extLst>
              <a:ext uri="{FF2B5EF4-FFF2-40B4-BE49-F238E27FC236}">
                <a16:creationId xmlns:a16="http://schemas.microsoft.com/office/drawing/2014/main" id="{1CDFADC0-93FC-0C7A-97BD-6DF45DBAE89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65598" y="2791150"/>
            <a:ext cx="2020153" cy="1058096"/>
          </a:xfrm>
          <a:prstGeom prst="curvedConnector3">
            <a:avLst>
              <a:gd name="adj1" fmla="val 713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98003CF0-4C7A-6611-3372-A572119632CF}"/>
              </a:ext>
            </a:extLst>
          </p:cNvPr>
          <p:cNvSpPr txBox="1"/>
          <p:nvPr/>
        </p:nvSpPr>
        <p:spPr>
          <a:xfrm>
            <a:off x="8844869" y="2758778"/>
            <a:ext cx="654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 iter</a:t>
            </a:r>
          </a:p>
        </p:txBody>
      </p:sp>
      <p:sp>
        <p:nvSpPr>
          <p:cNvPr id="57" name="Flecha derecha 56">
            <a:extLst>
              <a:ext uri="{FF2B5EF4-FFF2-40B4-BE49-F238E27FC236}">
                <a16:creationId xmlns:a16="http://schemas.microsoft.com/office/drawing/2014/main" id="{C059E535-09ED-7991-C84E-76CA3587FBC5}"/>
              </a:ext>
            </a:extLst>
          </p:cNvPr>
          <p:cNvSpPr/>
          <p:nvPr/>
        </p:nvSpPr>
        <p:spPr>
          <a:xfrm>
            <a:off x="9493136" y="3034074"/>
            <a:ext cx="382474" cy="2545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CuadroTexto 41">
            <a:extLst>
              <a:ext uri="{FF2B5EF4-FFF2-40B4-BE49-F238E27FC236}">
                <a16:creationId xmlns:a16="http://schemas.microsoft.com/office/drawing/2014/main" id="{8844F585-4726-4AEE-48C1-12177439D577}"/>
              </a:ext>
            </a:extLst>
          </p:cNvPr>
          <p:cNvSpPr txBox="1"/>
          <p:nvPr/>
        </p:nvSpPr>
        <p:spPr>
          <a:xfrm>
            <a:off x="9939045" y="2479701"/>
            <a:ext cx="12467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Max. num of inliers: 83</a:t>
            </a:r>
          </a:p>
          <a:p>
            <a:endParaRPr lang="es-ES" sz="10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pic>
        <p:nvPicPr>
          <p:cNvPr id="55" name="Imagen 54" descr="Texto&#10;&#10;Descripción generada automáticamente con confianza media">
            <a:extLst>
              <a:ext uri="{FF2B5EF4-FFF2-40B4-BE49-F238E27FC236}">
                <a16:creationId xmlns:a16="http://schemas.microsoft.com/office/drawing/2014/main" id="{B3B0B4F3-00D5-A8B4-4C78-9E866E0499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69051" y="3025289"/>
            <a:ext cx="1896499" cy="357311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07EF51D2-B430-4AB4-7AE0-BC97DCD3B0C1}"/>
              </a:ext>
            </a:extLst>
          </p:cNvPr>
          <p:cNvSpPr txBox="1"/>
          <p:nvPr/>
        </p:nvSpPr>
        <p:spPr>
          <a:xfrm>
            <a:off x="9939045" y="2740177"/>
            <a:ext cx="79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F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estimated 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</a:p>
        </p:txBody>
      </p:sp>
      <p:sp>
        <p:nvSpPr>
          <p:cNvPr id="62" name="Flecha izquierda y derecha 61">
            <a:extLst>
              <a:ext uri="{FF2B5EF4-FFF2-40B4-BE49-F238E27FC236}">
                <a16:creationId xmlns:a16="http://schemas.microsoft.com/office/drawing/2014/main" id="{10F6FF07-246E-0DD6-6C07-1EF0CF615052}"/>
              </a:ext>
            </a:extLst>
          </p:cNvPr>
          <p:cNvSpPr/>
          <p:nvPr/>
        </p:nvSpPr>
        <p:spPr>
          <a:xfrm rot="5400000">
            <a:off x="10272512" y="3450121"/>
            <a:ext cx="208255" cy="107975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3" name="Imagen 62" descr="Texto&#10;&#10;Descripción generada automáticamente con confianza media">
            <a:extLst>
              <a:ext uri="{FF2B5EF4-FFF2-40B4-BE49-F238E27FC236}">
                <a16:creationId xmlns:a16="http://schemas.microsoft.com/office/drawing/2014/main" id="{B423E613-52BB-4CBE-3D39-336A8454C9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4005" y="3869652"/>
            <a:ext cx="1896499" cy="357311"/>
          </a:xfrm>
          <a:prstGeom prst="rect">
            <a:avLst/>
          </a:prstGeom>
        </p:spPr>
      </p:pic>
      <p:sp>
        <p:nvSpPr>
          <p:cNvPr id="66" name="CuadroTexto 65">
            <a:extLst>
              <a:ext uri="{FF2B5EF4-FFF2-40B4-BE49-F238E27FC236}">
                <a16:creationId xmlns:a16="http://schemas.microsoft.com/office/drawing/2014/main" id="{59C4C65B-9384-D344-E493-3F910C526A25}"/>
              </a:ext>
            </a:extLst>
          </p:cNvPr>
          <p:cNvSpPr txBox="1"/>
          <p:nvPr/>
        </p:nvSpPr>
        <p:spPr>
          <a:xfrm>
            <a:off x="9973999" y="3584540"/>
            <a:ext cx="79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F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true 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367F244-C417-D654-527C-9EA832CE933B}"/>
              </a:ext>
            </a:extLst>
          </p:cNvPr>
          <p:cNvSpPr txBox="1"/>
          <p:nvPr/>
        </p:nvSpPr>
        <p:spPr>
          <a:xfrm>
            <a:off x="6415892" y="4481590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Own images: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C105CC95-3CAC-1986-302C-6C2E94E6FC0F}"/>
              </a:ext>
            </a:extLst>
          </p:cNvPr>
          <p:cNvSpPr txBox="1"/>
          <p:nvPr/>
        </p:nvSpPr>
        <p:spPr>
          <a:xfrm>
            <a:off x="9771172" y="4253457"/>
            <a:ext cx="1277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>
                <a:latin typeface="Cordia New" panose="020B0304020202020204" pitchFamily="34" charset="-34"/>
                <a:cs typeface="Cordia New" panose="020B0304020202020204" pitchFamily="34" charset="-34"/>
              </a:rPr>
              <a:t>Accuracy: 99.97%</a:t>
            </a:r>
          </a:p>
        </p:txBody>
      </p:sp>
      <p:pic>
        <p:nvPicPr>
          <p:cNvPr id="60" name="Imagen 59" descr="Imagen que contiene foto, diferente, zapatos, diversos&#10;&#10;Descripción generada automáticamente">
            <a:extLst>
              <a:ext uri="{FF2B5EF4-FFF2-40B4-BE49-F238E27FC236}">
                <a16:creationId xmlns:a16="http://schemas.microsoft.com/office/drawing/2014/main" id="{6B1D6298-5294-6A2E-7885-2C946E03A1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2677" y="4789367"/>
            <a:ext cx="1764406" cy="1076587"/>
          </a:xfrm>
          <a:prstGeom prst="rect">
            <a:avLst/>
          </a:prstGeom>
        </p:spPr>
      </p:pic>
      <p:sp>
        <p:nvSpPr>
          <p:cNvPr id="70" name="CuadroTexto 69">
            <a:extLst>
              <a:ext uri="{FF2B5EF4-FFF2-40B4-BE49-F238E27FC236}">
                <a16:creationId xmlns:a16="http://schemas.microsoft.com/office/drawing/2014/main" id="{7B67B4E2-DB77-793D-4B70-D8C28ADA3FA9}"/>
              </a:ext>
            </a:extLst>
          </p:cNvPr>
          <p:cNvSpPr txBox="1"/>
          <p:nvPr/>
        </p:nvSpPr>
        <p:spPr>
          <a:xfrm>
            <a:off x="6740254" y="6033499"/>
            <a:ext cx="79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F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estimated 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</a:p>
        </p:txBody>
      </p:sp>
      <p:sp>
        <p:nvSpPr>
          <p:cNvPr id="72" name="CuadroTexto 41">
            <a:extLst>
              <a:ext uri="{FF2B5EF4-FFF2-40B4-BE49-F238E27FC236}">
                <a16:creationId xmlns:a16="http://schemas.microsoft.com/office/drawing/2014/main" id="{47DE8097-2B6B-A23E-E568-3B4453EAF84B}"/>
              </a:ext>
            </a:extLst>
          </p:cNvPr>
          <p:cNvSpPr txBox="1"/>
          <p:nvPr/>
        </p:nvSpPr>
        <p:spPr>
          <a:xfrm>
            <a:off x="10527579" y="5270001"/>
            <a:ext cx="1403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Max. num of inliers: 257 (out of 34372 matches)</a:t>
            </a:r>
          </a:p>
        </p:txBody>
      </p:sp>
      <p:pic>
        <p:nvPicPr>
          <p:cNvPr id="74" name="Imagen 73" descr="Imagen que contiene Forma&#10;&#10;Descripción generada automáticamente">
            <a:extLst>
              <a:ext uri="{FF2B5EF4-FFF2-40B4-BE49-F238E27FC236}">
                <a16:creationId xmlns:a16="http://schemas.microsoft.com/office/drawing/2014/main" id="{5666E69E-671C-F095-C56C-82F6FEF817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30475" y="6056767"/>
            <a:ext cx="2250640" cy="364162"/>
          </a:xfrm>
          <a:prstGeom prst="rect">
            <a:avLst/>
          </a:prstGeom>
        </p:spPr>
      </p:pic>
      <p:pic>
        <p:nvPicPr>
          <p:cNvPr id="76" name="Imagen 75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2CDEC23-1900-4A23-63F7-6FA279427B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69322" y="4741590"/>
            <a:ext cx="1730089" cy="1135229"/>
          </a:xfrm>
          <a:prstGeom prst="rect">
            <a:avLst/>
          </a:prstGeom>
        </p:spPr>
      </p:pic>
      <p:sp>
        <p:nvSpPr>
          <p:cNvPr id="77" name="Flecha derecha 76">
            <a:extLst>
              <a:ext uri="{FF2B5EF4-FFF2-40B4-BE49-F238E27FC236}">
                <a16:creationId xmlns:a16="http://schemas.microsoft.com/office/drawing/2014/main" id="{0117ADDD-80D7-1D3E-FBEB-163D10EC6B5C}"/>
              </a:ext>
            </a:extLst>
          </p:cNvPr>
          <p:cNvSpPr/>
          <p:nvPr/>
        </p:nvSpPr>
        <p:spPr>
          <a:xfrm>
            <a:off x="8346626" y="5180454"/>
            <a:ext cx="382474" cy="25454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709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10. Image Stitching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3520390"/>
            <a:ext cx="5489708" cy="2969862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217920" y="676294"/>
            <a:ext cx="5741071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18220" y="763632"/>
            <a:ext cx="196164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The Eight Point Algorithm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481636" y="831264"/>
            <a:ext cx="33700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Fundamental matrix estimation using RANSAC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B029CC87-155A-201F-A20A-726671CD648A}"/>
              </a:ext>
            </a:extLst>
          </p:cNvPr>
          <p:cNvSpPr/>
          <p:nvPr/>
        </p:nvSpPr>
        <p:spPr>
          <a:xfrm>
            <a:off x="484372" y="647710"/>
            <a:ext cx="5489708" cy="2699697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A52CEFB-F2DE-8AE8-C9DA-A06DFCF81F57}"/>
              </a:ext>
            </a:extLst>
          </p:cNvPr>
          <p:cNvSpPr txBox="1"/>
          <p:nvPr/>
        </p:nvSpPr>
        <p:spPr>
          <a:xfrm>
            <a:off x="618220" y="3659034"/>
            <a:ext cx="159820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Feature Matching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27880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1.Camera Geometry: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Rigid and perspective transformations in 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CDCC5A-33E5-EBD7-C2E6-C650D25A0792}"/>
              </a:ext>
            </a:extLst>
          </p:cNvPr>
          <p:cNvSpPr txBox="1"/>
          <p:nvPr/>
        </p:nvSpPr>
        <p:spPr>
          <a:xfrm>
            <a:off x="837917" y="880338"/>
            <a:ext cx="133275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AE30F16-82CC-55D5-1632-3420CC784B26}"/>
              </a:ext>
            </a:extLst>
          </p:cNvPr>
          <p:cNvSpPr txBox="1"/>
          <p:nvPr/>
        </p:nvSpPr>
        <p:spPr>
          <a:xfrm>
            <a:off x="2837046" y="897595"/>
            <a:ext cx="133275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Inhomogeneous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4D80DC4E-16CE-EEDD-6626-DEA669CD3FA3}"/>
              </a:ext>
            </a:extLst>
          </p:cNvPr>
          <p:cNvCxnSpPr>
            <a:cxnSpLocks/>
          </p:cNvCxnSpPr>
          <p:nvPr/>
        </p:nvCxnSpPr>
        <p:spPr>
          <a:xfrm>
            <a:off x="2170670" y="1220761"/>
            <a:ext cx="653132" cy="0"/>
          </a:xfrm>
          <a:prstGeom prst="straightConnector1">
            <a:avLst/>
          </a:prstGeom>
          <a:ln w="127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 descr="Diagrama, Esquemático&#10;&#10;Descripción generada automáticamente">
            <a:extLst>
              <a:ext uri="{FF2B5EF4-FFF2-40B4-BE49-F238E27FC236}">
                <a16:creationId xmlns:a16="http://schemas.microsoft.com/office/drawing/2014/main" id="{8432632D-6575-B519-EDB3-98CEC60D6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59" y="1649965"/>
            <a:ext cx="645268" cy="684375"/>
          </a:xfrm>
          <a:prstGeom prst="rect">
            <a:avLst/>
          </a:prstGeom>
        </p:spPr>
      </p:pic>
      <p:pic>
        <p:nvPicPr>
          <p:cNvPr id="18" name="Imagen 17" descr="Texto&#10;&#10;Descripción generada automáticamente con confianza media">
            <a:extLst>
              <a:ext uri="{FF2B5EF4-FFF2-40B4-BE49-F238E27FC236}">
                <a16:creationId xmlns:a16="http://schemas.microsoft.com/office/drawing/2014/main" id="{4893C724-93F3-5F84-6616-85D3D84B0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664" y="1743274"/>
            <a:ext cx="687516" cy="520548"/>
          </a:xfrm>
          <a:prstGeom prst="rect">
            <a:avLst/>
          </a:prstGeom>
        </p:spPr>
      </p:pic>
      <p:pic>
        <p:nvPicPr>
          <p:cNvPr id="20" name="Imagen 19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AD6DAC31-7D8B-282A-8222-48819B7EA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299" y="2424344"/>
            <a:ext cx="825988" cy="723900"/>
          </a:xfrm>
          <a:prstGeom prst="rect">
            <a:avLst/>
          </a:prstGeom>
        </p:spPr>
      </p:pic>
      <p:pic>
        <p:nvPicPr>
          <p:cNvPr id="22" name="Imagen 21" descr="Diagrama&#10;&#10;Descripción generada automáticamente">
            <a:extLst>
              <a:ext uri="{FF2B5EF4-FFF2-40B4-BE49-F238E27FC236}">
                <a16:creationId xmlns:a16="http://schemas.microsoft.com/office/drawing/2014/main" id="{4B2353B7-C23F-2F37-5EF5-1CC68F808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327" y="2463170"/>
            <a:ext cx="774189" cy="542822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3C153B-A947-BB0C-0917-98D371E63878}"/>
              </a:ext>
            </a:extLst>
          </p:cNvPr>
          <p:cNvSpPr txBox="1"/>
          <p:nvPr/>
        </p:nvSpPr>
        <p:spPr>
          <a:xfrm>
            <a:off x="179572" y="1885735"/>
            <a:ext cx="60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2D</a:t>
            </a:r>
          </a:p>
          <a:p>
            <a:pPr algn="r"/>
            <a:endParaRPr lang="en-GB" sz="160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3D </a:t>
            </a: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764783"/>
            <a:ext cx="3852850" cy="2477530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08719A28-ACD4-F6EE-0FDA-3C6D4FD958F9}"/>
              </a:ext>
            </a:extLst>
          </p:cNvPr>
          <p:cNvSpPr/>
          <p:nvPr/>
        </p:nvSpPr>
        <p:spPr>
          <a:xfrm>
            <a:off x="484372" y="3558022"/>
            <a:ext cx="3852850" cy="2830422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F998B34-53FE-04E2-2F65-0F784229D3D5}"/>
                  </a:ext>
                </a:extLst>
              </p:cNvPr>
              <p:cNvSpPr txBox="1"/>
              <p:nvPr/>
            </p:nvSpPr>
            <p:spPr>
              <a:xfrm>
                <a:off x="692490" y="3795393"/>
                <a:ext cx="186587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line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=3 </m:t>
                      </m:r>
                    </m:oMath>
                  </m:oMathPara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F998B34-53FE-04E2-2F65-0F784229D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0" y="3795393"/>
                <a:ext cx="1865871" cy="184666"/>
              </a:xfrm>
              <a:prstGeom prst="rect">
                <a:avLst/>
              </a:prstGeom>
              <a:blipFill>
                <a:blip r:embed="rId7"/>
                <a:stretch>
                  <a:fillRect l="-2703" t="-2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Imagen 28" descr="Diagrama, Esquemático&#10;&#10;Descripción generada automáticamente">
            <a:extLst>
              <a:ext uri="{FF2B5EF4-FFF2-40B4-BE49-F238E27FC236}">
                <a16:creationId xmlns:a16="http://schemas.microsoft.com/office/drawing/2014/main" id="{BA095EB3-A5DE-C03C-69B3-113C7AB40C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574"/>
          <a:stretch/>
        </p:blipFill>
        <p:spPr>
          <a:xfrm>
            <a:off x="1917287" y="3607528"/>
            <a:ext cx="619726" cy="560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1E792DA-0B4E-A568-A375-628DE837F3C2}"/>
                  </a:ext>
                </a:extLst>
              </p:cNvPr>
              <p:cNvSpPr txBox="1"/>
              <p:nvPr/>
            </p:nvSpPr>
            <p:spPr>
              <a:xfrm>
                <a:off x="2723551" y="4176806"/>
                <a:ext cx="15833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3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3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3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on the line</a:t>
                </a:r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1E792DA-0B4E-A568-A375-628DE837F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551" y="4176806"/>
                <a:ext cx="1583325" cy="338554"/>
              </a:xfrm>
              <a:prstGeom prst="rect">
                <a:avLst/>
              </a:prstGeom>
              <a:blipFill>
                <a:blip r:embed="rId9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Imagen 31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8CEBCAA8-8DC0-355F-8357-3CFD2DC3EC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3192" y="4207803"/>
            <a:ext cx="630061" cy="271411"/>
          </a:xfrm>
          <a:prstGeom prst="rect">
            <a:avLst/>
          </a:prstGeom>
        </p:spPr>
      </p:pic>
      <p:pic>
        <p:nvPicPr>
          <p:cNvPr id="34" name="Imagen 3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21A0F2C-3DA3-38B2-66E2-ABE224889C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172" y="3999611"/>
            <a:ext cx="609600" cy="582304"/>
          </a:xfrm>
          <a:prstGeom prst="rect">
            <a:avLst/>
          </a:prstGeom>
        </p:spPr>
      </p:pic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8DEEF149-9ED8-DA13-C42B-EC389B5B941C}"/>
              </a:ext>
            </a:extLst>
          </p:cNvPr>
          <p:cNvCxnSpPr>
            <a:cxnSpLocks/>
          </p:cNvCxnSpPr>
          <p:nvPr/>
        </p:nvCxnSpPr>
        <p:spPr>
          <a:xfrm>
            <a:off x="2393739" y="4343508"/>
            <a:ext cx="286548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5DC262CF-D514-377C-E65D-58D933B1F894}"/>
              </a:ext>
            </a:extLst>
          </p:cNvPr>
          <p:cNvCxnSpPr>
            <a:cxnSpLocks/>
          </p:cNvCxnSpPr>
          <p:nvPr/>
        </p:nvCxnSpPr>
        <p:spPr>
          <a:xfrm>
            <a:off x="645534" y="4650874"/>
            <a:ext cx="3496409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1A7144B-94A8-BBD1-68D4-C30037F318BE}"/>
              </a:ext>
            </a:extLst>
          </p:cNvPr>
          <p:cNvGrpSpPr/>
          <p:nvPr/>
        </p:nvGrpSpPr>
        <p:grpSpPr>
          <a:xfrm>
            <a:off x="692490" y="4715659"/>
            <a:ext cx="1844523" cy="537068"/>
            <a:chOff x="5689600" y="3041650"/>
            <a:chExt cx="2589599" cy="787400"/>
          </a:xfrm>
        </p:grpSpPr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97541BC7-E52F-7F07-CA5B-D4942728492A}"/>
                </a:ext>
              </a:extLst>
            </p:cNvPr>
            <p:cNvGrpSpPr/>
            <p:nvPr/>
          </p:nvGrpSpPr>
          <p:grpSpPr>
            <a:xfrm>
              <a:off x="5689600" y="3041650"/>
              <a:ext cx="1885950" cy="787400"/>
              <a:chOff x="5689600" y="3041650"/>
              <a:chExt cx="1885950" cy="787400"/>
            </a:xfrm>
          </p:grpSpPr>
          <p:pic>
            <p:nvPicPr>
              <p:cNvPr id="45" name="Imagen 44" descr="Imagen que contiene objeto, reloj&#10;&#10;Descripción generada automáticamente">
                <a:extLst>
                  <a:ext uri="{FF2B5EF4-FFF2-40B4-BE49-F238E27FC236}">
                    <a16:creationId xmlns:a16="http://schemas.microsoft.com/office/drawing/2014/main" id="{9B8EFB4C-442F-23F5-FB2F-F0DE8D885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89600" y="3263900"/>
                <a:ext cx="812800" cy="330200"/>
              </a:xfrm>
              <a:prstGeom prst="rect">
                <a:avLst/>
              </a:prstGeom>
            </p:spPr>
          </p:pic>
          <p:pic>
            <p:nvPicPr>
              <p:cNvPr id="47" name="Imagen 46" descr="Diagrama, Esquemático&#10;&#10;Descripción generada automáticamente">
                <a:extLst>
                  <a:ext uri="{FF2B5EF4-FFF2-40B4-BE49-F238E27FC236}">
                    <a16:creationId xmlns:a16="http://schemas.microsoft.com/office/drawing/2014/main" id="{1AC23DA9-A83E-AAC0-7BF0-4DA4CCD9A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02400" y="3041650"/>
                <a:ext cx="482600" cy="774700"/>
              </a:xfrm>
              <a:prstGeom prst="rect">
                <a:avLst/>
              </a:prstGeom>
            </p:spPr>
          </p:pic>
          <p:pic>
            <p:nvPicPr>
              <p:cNvPr id="49" name="Imagen 48" descr="Diagrama, Esquemático&#10;&#10;Descripción generada automáticamente">
                <a:extLst>
                  <a:ext uri="{FF2B5EF4-FFF2-40B4-BE49-F238E27FC236}">
                    <a16:creationId xmlns:a16="http://schemas.microsoft.com/office/drawing/2014/main" id="{2F87BF14-9EC1-1E91-1157-3DC42CB39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54850" y="3041650"/>
                <a:ext cx="520700" cy="787400"/>
              </a:xfrm>
              <a:prstGeom prst="rect">
                <a:avLst/>
              </a:prstGeom>
            </p:spPr>
          </p:pic>
          <p:pic>
            <p:nvPicPr>
              <p:cNvPr id="51" name="Imagen 50">
                <a:extLst>
                  <a:ext uri="{FF2B5EF4-FFF2-40B4-BE49-F238E27FC236}">
                    <a16:creationId xmlns:a16="http://schemas.microsoft.com/office/drawing/2014/main" id="{E11FBF1F-1AFE-41C8-38CC-88D8A67297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37032" y="3314700"/>
                <a:ext cx="190500" cy="228600"/>
              </a:xfrm>
              <a:prstGeom prst="rect">
                <a:avLst/>
              </a:prstGeom>
            </p:spPr>
          </p:pic>
        </p:grpSp>
        <p:pic>
          <p:nvPicPr>
            <p:cNvPr id="54" name="Imagen 53" descr="Diagrama&#10;&#10;Descripción generada automáticamente con confianza baja">
              <a:extLst>
                <a:ext uri="{FF2B5EF4-FFF2-40B4-BE49-F238E27FC236}">
                  <a16:creationId xmlns:a16="http://schemas.microsoft.com/office/drawing/2014/main" id="{ABD5E360-517B-1999-81A9-6F44FEC14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42599" y="3054350"/>
              <a:ext cx="736600" cy="762000"/>
            </a:xfrm>
            <a:prstGeom prst="rect">
              <a:avLst/>
            </a:prstGeom>
          </p:spPr>
        </p:pic>
      </p:grp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3C004B99-FC7F-6E34-2B45-6E8A4B29A668}"/>
              </a:ext>
            </a:extLst>
          </p:cNvPr>
          <p:cNvCxnSpPr>
            <a:cxnSpLocks/>
          </p:cNvCxnSpPr>
          <p:nvPr/>
        </p:nvCxnSpPr>
        <p:spPr>
          <a:xfrm>
            <a:off x="645534" y="5384041"/>
            <a:ext cx="3496409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n 59" descr="Diagrama, Esquemático&#10;&#10;Descripción generada automáticamente">
            <a:extLst>
              <a:ext uri="{FF2B5EF4-FFF2-40B4-BE49-F238E27FC236}">
                <a16:creationId xmlns:a16="http://schemas.microsoft.com/office/drawing/2014/main" id="{E36A33DD-D0F5-BF35-72FF-1CC5A21066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46326" y="5477190"/>
            <a:ext cx="602551" cy="628749"/>
          </a:xfrm>
          <a:prstGeom prst="rect">
            <a:avLst/>
          </a:prstGeom>
        </p:spPr>
      </p:pic>
      <p:pic>
        <p:nvPicPr>
          <p:cNvPr id="62" name="Imagen 6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30B3D6C-8056-6A33-8302-584C5E4B36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6797" y="5510309"/>
            <a:ext cx="682987" cy="602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3AB92F4A-9096-F110-817C-D8D750DE65D1}"/>
                  </a:ext>
                </a:extLst>
              </p:cNvPr>
              <p:cNvSpPr txBox="1"/>
              <p:nvPr/>
            </p:nvSpPr>
            <p:spPr>
              <a:xfrm>
                <a:off x="1888624" y="5693505"/>
                <a:ext cx="15833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30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𝑑</m:t>
                      </m:r>
                      <m:d>
                        <m:dPr>
                          <m:ctrlPr>
                            <a:rPr lang="es-ES" sz="13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r>
                            <a:rPr lang="es-ES" sz="13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𝑙</m:t>
                          </m:r>
                          <m:r>
                            <a:rPr lang="es-ES" sz="13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30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</m:ctrlPr>
                            </m:sSubPr>
                            <m:e>
                              <m:r>
                                <a:rPr lang="es-ES" sz="13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ES" sz="13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s-ES" sz="13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=1</m:t>
                      </m:r>
                    </m:oMath>
                  </m:oMathPara>
                </a14:m>
                <a:endParaRPr lang="en-GB" sz="13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3AB92F4A-9096-F110-817C-D8D750DE6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24" y="5693505"/>
                <a:ext cx="1583325" cy="2923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4742066" y="795262"/>
            <a:ext cx="6916970" cy="5593182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5003598" y="1010150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Pinhole camera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67" name="Imagen 66" descr="Gráfico&#10;&#10;Descripción generada automáticamente">
            <a:extLst>
              <a:ext uri="{FF2B5EF4-FFF2-40B4-BE49-F238E27FC236}">
                <a16:creationId xmlns:a16="http://schemas.microsoft.com/office/drawing/2014/main" id="{895E7806-7102-BB6B-AB1E-2CFAC913ED1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87371" y="2473420"/>
            <a:ext cx="2503731" cy="2169203"/>
          </a:xfrm>
          <a:prstGeom prst="rect">
            <a:avLst/>
          </a:prstGeom>
        </p:spPr>
      </p:pic>
      <p:sp>
        <p:nvSpPr>
          <p:cNvPr id="69" name="CuadroTexto 68">
            <a:extLst>
              <a:ext uri="{FF2B5EF4-FFF2-40B4-BE49-F238E27FC236}">
                <a16:creationId xmlns:a16="http://schemas.microsoft.com/office/drawing/2014/main" id="{F7EE5709-5E97-C1BD-A862-51E19D7D7026}"/>
              </a:ext>
            </a:extLst>
          </p:cNvPr>
          <p:cNvSpPr txBox="1"/>
          <p:nvPr/>
        </p:nvSpPr>
        <p:spPr>
          <a:xfrm>
            <a:off x="4970170" y="2051396"/>
            <a:ext cx="2589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N (n=16) points between -0.5 and 0.5)</a:t>
            </a:r>
          </a:p>
        </p:txBody>
      </p:sp>
      <p:sp>
        <p:nvSpPr>
          <p:cNvPr id="70" name="Flecha derecha 69">
            <a:extLst>
              <a:ext uri="{FF2B5EF4-FFF2-40B4-BE49-F238E27FC236}">
                <a16:creationId xmlns:a16="http://schemas.microsoft.com/office/drawing/2014/main" id="{D66140D7-3BF6-9A53-503E-C6C114C90C81}"/>
              </a:ext>
            </a:extLst>
          </p:cNvPr>
          <p:cNvSpPr/>
          <p:nvPr/>
        </p:nvSpPr>
        <p:spPr>
          <a:xfrm>
            <a:off x="7593523" y="3311420"/>
            <a:ext cx="1266259" cy="13350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28D07403-6362-9951-5C68-0D1939799BB0}"/>
              </a:ext>
            </a:extLst>
          </p:cNvPr>
          <p:cNvSpPr txBox="1"/>
          <p:nvPr/>
        </p:nvSpPr>
        <p:spPr>
          <a:xfrm>
            <a:off x="7462493" y="3509401"/>
            <a:ext cx="1566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Project points in 3D to the camera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C3A4E6C6-153A-355E-4741-D23BE329B7E7}"/>
              </a:ext>
            </a:extLst>
          </p:cNvPr>
          <p:cNvSpPr txBox="1"/>
          <p:nvPr/>
        </p:nvSpPr>
        <p:spPr>
          <a:xfrm>
            <a:off x="7636228" y="2748161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p:pic>
        <p:nvPicPr>
          <p:cNvPr id="74" name="Imagen 73" descr="Imagen que contiene Texto&#10;&#10;Descripción generada automáticamente">
            <a:extLst>
              <a:ext uri="{FF2B5EF4-FFF2-40B4-BE49-F238E27FC236}">
                <a16:creationId xmlns:a16="http://schemas.microsoft.com/office/drawing/2014/main" id="{7835D58D-9C86-FB1F-4F05-93D3D1FF309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81926" y="2677002"/>
            <a:ext cx="846763" cy="471242"/>
          </a:xfrm>
          <a:prstGeom prst="rect">
            <a:avLst/>
          </a:prstGeom>
        </p:spPr>
      </p:pic>
      <p:pic>
        <p:nvPicPr>
          <p:cNvPr id="76" name="Imagen 75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BA09960C-6086-D27D-75E5-7D8D3B06B84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4479" t="6713" r="5890" b="2868"/>
          <a:stretch/>
        </p:blipFill>
        <p:spPr>
          <a:xfrm>
            <a:off x="9028776" y="1677009"/>
            <a:ext cx="2352228" cy="2043191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209A2F41-CD3A-DECB-1E18-2E73480311A9}"/>
              </a:ext>
            </a:extLst>
          </p:cNvPr>
          <p:cNvSpPr txBox="1"/>
          <p:nvPr/>
        </p:nvSpPr>
        <p:spPr>
          <a:xfrm>
            <a:off x="7391102" y="4201952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p:pic>
        <p:nvPicPr>
          <p:cNvPr id="83" name="Imagen 8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50FC898-F613-236B-6352-22A7AEE21136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3916"/>
          <a:stretch/>
        </p:blipFill>
        <p:spPr>
          <a:xfrm>
            <a:off x="9004451" y="3953057"/>
            <a:ext cx="2441977" cy="2152882"/>
          </a:xfrm>
          <a:prstGeom prst="rect">
            <a:avLst/>
          </a:prstGeom>
        </p:spPr>
      </p:pic>
      <p:pic>
        <p:nvPicPr>
          <p:cNvPr id="80" name="Imagen 79" descr="Imagen que contiene Texto&#10;&#10;Descripción generada automáticamente">
            <a:extLst>
              <a:ext uri="{FF2B5EF4-FFF2-40B4-BE49-F238E27FC236}">
                <a16:creationId xmlns:a16="http://schemas.microsoft.com/office/drawing/2014/main" id="{053EBFBE-6F53-D7DA-75FB-7ECF5F1C6D2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59648" y="4482116"/>
            <a:ext cx="1910951" cy="40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4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2.Camera Model and Homographies: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Rigid and perspective transformations in 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536443" y="676294"/>
            <a:ext cx="5171185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Pinhole camera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A1D67EA6-7D51-61C8-CD78-C598A773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95" y="1218919"/>
            <a:ext cx="1697870" cy="1471015"/>
          </a:xfrm>
          <a:prstGeom prst="rect">
            <a:avLst/>
          </a:prstGeom>
        </p:spPr>
      </p:pic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278B6394-E726-D135-7CD3-D3C3E32922CC}"/>
              </a:ext>
            </a:extLst>
          </p:cNvPr>
          <p:cNvSpPr/>
          <p:nvPr/>
        </p:nvSpPr>
        <p:spPr>
          <a:xfrm>
            <a:off x="2538979" y="1269634"/>
            <a:ext cx="1021926" cy="19061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BF71271-D2D2-FC0D-3ECE-1A5243F256E2}"/>
              </a:ext>
            </a:extLst>
          </p:cNvPr>
          <p:cNvSpPr txBox="1"/>
          <p:nvPr/>
        </p:nvSpPr>
        <p:spPr>
          <a:xfrm>
            <a:off x="2490392" y="1401227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DBA53103-D69C-18E7-B549-E44918378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797" y="1709033"/>
            <a:ext cx="1483995" cy="338554"/>
          </a:xfrm>
          <a:prstGeom prst="rect">
            <a:avLst/>
          </a:prstGeom>
        </p:spPr>
      </p:pic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CB7C94C5-DD7E-0761-A347-A31C1C4998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3" t="1905"/>
          <a:stretch/>
        </p:blipFill>
        <p:spPr>
          <a:xfrm>
            <a:off x="4109881" y="802514"/>
            <a:ext cx="2015085" cy="1862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0C79BF3-38AD-45A2-C3C7-4C3C083FD679}"/>
                  </a:ext>
                </a:extLst>
              </p:cNvPr>
              <p:cNvSpPr txBox="1"/>
              <p:nvPr/>
            </p:nvSpPr>
            <p:spPr>
              <a:xfrm>
                <a:off x="2141024" y="2062034"/>
                <a:ext cx="1846830" cy="537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𝛿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𝑥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</m:oMath>
                </a14:m>
                <a:r>
                  <a:rPr lang="en-GB" sz="1200" dirty="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𝛿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𝑦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=400</m:t>
                    </m:r>
                  </m:oMath>
                </a14:m>
                <a:endParaRPr lang="es-ES" sz="1200" b="0" i="1" dirty="0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r>
                  <a:rPr lang="en-GB" sz="16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cam resolution: 800x800 </a:t>
                </a: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0C79BF3-38AD-45A2-C3C7-4C3C083FD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024" y="2062034"/>
                <a:ext cx="1846830" cy="537840"/>
              </a:xfrm>
              <a:prstGeom prst="rect">
                <a:avLst/>
              </a:prstGeom>
              <a:blipFill>
                <a:blip r:embed="rId6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uadroTexto 20">
            <a:extLst>
              <a:ext uri="{FF2B5EF4-FFF2-40B4-BE49-F238E27FC236}">
                <a16:creationId xmlns:a16="http://schemas.microsoft.com/office/drawing/2014/main" id="{63117257-D793-EEB9-12E1-B9BCFDDC23AB}"/>
              </a:ext>
            </a:extLst>
          </p:cNvPr>
          <p:cNvSpPr txBox="1"/>
          <p:nvPr/>
        </p:nvSpPr>
        <p:spPr>
          <a:xfrm>
            <a:off x="4182373" y="2623014"/>
            <a:ext cx="181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Are all points captured? 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57F9769-8676-BC48-5118-A5F7A88C0E94}"/>
              </a:ext>
            </a:extLst>
          </p:cNvPr>
          <p:cNvSpPr txBox="1"/>
          <p:nvPr/>
        </p:nvSpPr>
        <p:spPr>
          <a:xfrm>
            <a:off x="657249" y="2761234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Lens distortion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7" name="Imagen 16" descr="Gráfico&#10;&#10;Descripción generada automáticamente">
            <a:extLst>
              <a:ext uri="{FF2B5EF4-FFF2-40B4-BE49-F238E27FC236}">
                <a16:creationId xmlns:a16="http://schemas.microsoft.com/office/drawing/2014/main" id="{B3F2C741-380E-4001-0C8B-68A9D6100E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96" t="3427"/>
          <a:stretch/>
        </p:blipFill>
        <p:spPr>
          <a:xfrm>
            <a:off x="1277146" y="3180096"/>
            <a:ext cx="1424984" cy="1279484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B18788D-28BA-4232-6D43-DA14B72B5002}"/>
              </a:ext>
            </a:extLst>
          </p:cNvPr>
          <p:cNvSpPr txBox="1"/>
          <p:nvPr/>
        </p:nvSpPr>
        <p:spPr>
          <a:xfrm>
            <a:off x="4577160" y="3429411"/>
            <a:ext cx="1021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Are all points captured?</a:t>
            </a:r>
          </a:p>
        </p:txBody>
      </p:sp>
      <p:pic>
        <p:nvPicPr>
          <p:cNvPr id="19" name="Imagen 18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5643ACB-9526-F7E8-A388-E5E7C73AF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114" y="3158853"/>
            <a:ext cx="1523579" cy="1356696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817254" y="764214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Homographies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3226441-8805-1B1C-CBE1-259DDD85A6F0}"/>
              </a:ext>
            </a:extLst>
          </p:cNvPr>
          <p:cNvSpPr txBox="1"/>
          <p:nvPr/>
        </p:nvSpPr>
        <p:spPr>
          <a:xfrm>
            <a:off x="670952" y="4670470"/>
            <a:ext cx="169741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Undistort an Image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E51BD0B-E0CC-8BFE-42C1-CE30E0D58366}"/>
                  </a:ext>
                </a:extLst>
              </p:cNvPr>
              <p:cNvSpPr txBox="1"/>
              <p:nvPr/>
            </p:nvSpPr>
            <p:spPr>
              <a:xfrm>
                <a:off x="657249" y="5332678"/>
                <a:ext cx="11981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𝑘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3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=−0.245,</m:t>
                      </m:r>
                    </m:oMath>
                  </m:oMathPara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𝑘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5</m:t>
                          </m:r>
                        </m:sub>
                      </m:sSub>
                      <m:r>
                        <a:rPr lang="es-ES" sz="12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=0.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071</m:t>
                      </m:r>
                      <m:r>
                        <a:rPr lang="es-ES" sz="12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5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,</m:t>
                      </m:r>
                    </m:oMath>
                  </m:oMathPara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𝑘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7</m:t>
                          </m:r>
                        </m:sub>
                      </m:sSub>
                      <m:r>
                        <a:rPr lang="es-ES" sz="12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=−0.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0099</m:t>
                      </m:r>
                    </m:oMath>
                  </m:oMathPara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E51BD0B-E0CC-8BFE-42C1-CE30E0D58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49" y="5332678"/>
                <a:ext cx="119818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2652741-4028-4601-9316-113D1426CCAA}"/>
                  </a:ext>
                </a:extLst>
              </p:cNvPr>
              <p:cNvSpPr txBox="1"/>
              <p:nvPr/>
            </p:nvSpPr>
            <p:spPr>
              <a:xfrm>
                <a:off x="6778199" y="1276925"/>
                <a:ext cx="1454187" cy="70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3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  </m:t>
                        </m:r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4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2652741-4028-4601-9316-113D1426C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99" y="1276925"/>
                <a:ext cx="1454187" cy="7082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lecha derecha 32">
            <a:extLst>
              <a:ext uri="{FF2B5EF4-FFF2-40B4-BE49-F238E27FC236}">
                <a16:creationId xmlns:a16="http://schemas.microsoft.com/office/drawing/2014/main" id="{2B1B0A22-B6A6-5E8C-39B5-BD0F2416CF91}"/>
              </a:ext>
            </a:extLst>
          </p:cNvPr>
          <p:cNvSpPr/>
          <p:nvPr/>
        </p:nvSpPr>
        <p:spPr>
          <a:xfrm>
            <a:off x="8388156" y="1482855"/>
            <a:ext cx="1127643" cy="17529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0DF4169-9351-0FC3-03B8-E6D686F41638}"/>
              </a:ext>
            </a:extLst>
          </p:cNvPr>
          <p:cNvSpPr txBox="1"/>
          <p:nvPr/>
        </p:nvSpPr>
        <p:spPr>
          <a:xfrm>
            <a:off x="8351411" y="1047284"/>
            <a:ext cx="9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5BDD9A4-B40B-0BA6-AE16-FC81A81DD3AC}"/>
                  </a:ext>
                </a:extLst>
              </p:cNvPr>
              <p:cNvSpPr txBox="1"/>
              <p:nvPr/>
            </p:nvSpPr>
            <p:spPr>
              <a:xfrm>
                <a:off x="9630258" y="1246099"/>
                <a:ext cx="1923755" cy="782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1/3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i="1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i="1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1/3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/3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3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−1/3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  </m:t>
                        </m:r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4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5BDD9A4-B40B-0BA6-AE16-FC81A81DD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258" y="1246099"/>
                <a:ext cx="1923755" cy="782778"/>
              </a:xfrm>
              <a:prstGeom prst="rect">
                <a:avLst/>
              </a:prstGeom>
              <a:blipFill>
                <a:blip r:embed="rId12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 descr="Imagen de la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C7C38DD3-5387-D7D1-B26F-2F59FCF50B2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9136" b="7052"/>
          <a:stretch/>
        </p:blipFill>
        <p:spPr>
          <a:xfrm>
            <a:off x="8388156" y="1667442"/>
            <a:ext cx="911406" cy="523220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71EC8AE-BC6F-4A37-A27F-1D7F94FF4C5F}"/>
              </a:ext>
            </a:extLst>
          </p:cNvPr>
          <p:cNvCxnSpPr>
            <a:cxnSpLocks/>
          </p:cNvCxnSpPr>
          <p:nvPr/>
        </p:nvCxnSpPr>
        <p:spPr>
          <a:xfrm>
            <a:off x="7498378" y="2062034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3E671042-4ABF-AD5E-664B-93023DBA531A}"/>
              </a:ext>
            </a:extLst>
          </p:cNvPr>
          <p:cNvCxnSpPr>
            <a:cxnSpLocks/>
          </p:cNvCxnSpPr>
          <p:nvPr/>
        </p:nvCxnSpPr>
        <p:spPr>
          <a:xfrm flipH="1">
            <a:off x="7510769" y="2457306"/>
            <a:ext cx="2666179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3F0D22C6-05BA-E2AA-B278-9B7F979FE159}"/>
              </a:ext>
            </a:extLst>
          </p:cNvPr>
          <p:cNvCxnSpPr>
            <a:cxnSpLocks/>
          </p:cNvCxnSpPr>
          <p:nvPr/>
        </p:nvCxnSpPr>
        <p:spPr>
          <a:xfrm>
            <a:off x="10188061" y="2062034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2AB44AD4-7739-4817-E9DB-2242F3EAAB46}"/>
              </a:ext>
            </a:extLst>
          </p:cNvPr>
          <p:cNvCxnSpPr>
            <a:cxnSpLocks/>
          </p:cNvCxnSpPr>
          <p:nvPr/>
        </p:nvCxnSpPr>
        <p:spPr>
          <a:xfrm>
            <a:off x="8828689" y="2467873"/>
            <a:ext cx="0" cy="222061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DC1D704-F2A8-51B2-5885-65EC310D3C7C}"/>
              </a:ext>
            </a:extLst>
          </p:cNvPr>
          <p:cNvSpPr txBox="1"/>
          <p:nvPr/>
        </p:nvSpPr>
        <p:spPr>
          <a:xfrm>
            <a:off x="7866482" y="2606781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estimation</a:t>
            </a:r>
          </a:p>
        </p:txBody>
      </p:sp>
      <p:pic>
        <p:nvPicPr>
          <p:cNvPr id="43" name="Imagen 42" descr="Texto&#10;&#10;Descripción generada automáticamente con confianza media">
            <a:extLst>
              <a:ext uri="{FF2B5EF4-FFF2-40B4-BE49-F238E27FC236}">
                <a16:creationId xmlns:a16="http://schemas.microsoft.com/office/drawing/2014/main" id="{C35318F6-FBFA-0943-D9EF-D6AECF3283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84400" y="2991755"/>
            <a:ext cx="1944289" cy="675558"/>
          </a:xfrm>
          <a:prstGeom prst="rect">
            <a:avLst/>
          </a:prstGeom>
        </p:spPr>
      </p:pic>
      <p:pic>
        <p:nvPicPr>
          <p:cNvPr id="46" name="Imagen 45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80E2A0E1-9E6B-D0C5-CC7E-4F9F5C8034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76646" y="3017796"/>
            <a:ext cx="1878573" cy="631520"/>
          </a:xfrm>
          <a:prstGeom prst="rect">
            <a:avLst/>
          </a:prstGeom>
        </p:spPr>
      </p:pic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AD447335-F4ED-A864-D90A-B1BA813B25D5}"/>
              </a:ext>
            </a:extLst>
          </p:cNvPr>
          <p:cNvCxnSpPr>
            <a:cxnSpLocks/>
          </p:cNvCxnSpPr>
          <p:nvPr/>
        </p:nvCxnSpPr>
        <p:spPr>
          <a:xfrm>
            <a:off x="6759016" y="3819838"/>
            <a:ext cx="4573647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n 49" descr="Imagen que contiene aire, hombre, reloj&#10;&#10;Descripción generada automáticamente">
            <a:extLst>
              <a:ext uri="{FF2B5EF4-FFF2-40B4-BE49-F238E27FC236}">
                <a16:creationId xmlns:a16="http://schemas.microsoft.com/office/drawing/2014/main" id="{5ADE1EDC-CD4C-5A5E-5BDA-0AE67BD42C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5593" y="4057847"/>
            <a:ext cx="1137280" cy="1523228"/>
          </a:xfrm>
          <a:prstGeom prst="rect">
            <a:avLst/>
          </a:prstGeom>
        </p:spPr>
      </p:pic>
      <p:pic>
        <p:nvPicPr>
          <p:cNvPr id="52" name="Imagen 51" descr="Imagen que contiene Sitio web&#10;&#10;Descripción generada automáticamente">
            <a:extLst>
              <a:ext uri="{FF2B5EF4-FFF2-40B4-BE49-F238E27FC236}">
                <a16:creationId xmlns:a16="http://schemas.microsoft.com/office/drawing/2014/main" id="{383E3B83-37A9-410B-C907-EB466555942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2290" y="4057847"/>
            <a:ext cx="1199608" cy="1522502"/>
          </a:xfrm>
          <a:prstGeom prst="rect">
            <a:avLst/>
          </a:prstGeom>
        </p:spPr>
      </p:pic>
      <p:sp>
        <p:nvSpPr>
          <p:cNvPr id="55" name="Flecha derecha 54">
            <a:extLst>
              <a:ext uri="{FF2B5EF4-FFF2-40B4-BE49-F238E27FC236}">
                <a16:creationId xmlns:a16="http://schemas.microsoft.com/office/drawing/2014/main" id="{FA952EEC-673C-59BE-700A-176597C202E4}"/>
              </a:ext>
            </a:extLst>
          </p:cNvPr>
          <p:cNvSpPr/>
          <p:nvPr/>
        </p:nvSpPr>
        <p:spPr>
          <a:xfrm>
            <a:off x="9254577" y="4680592"/>
            <a:ext cx="692369" cy="18180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977104C1-6212-E918-6E54-A3054DBB02CA}"/>
              </a:ext>
            </a:extLst>
          </p:cNvPr>
          <p:cNvSpPr txBox="1"/>
          <p:nvPr/>
        </p:nvSpPr>
        <p:spPr>
          <a:xfrm>
            <a:off x="9185509" y="4197970"/>
            <a:ext cx="87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estimation</a:t>
            </a:r>
          </a:p>
        </p:txBody>
      </p:sp>
      <p:pic>
        <p:nvPicPr>
          <p:cNvPr id="54" name="Imagen 53" descr="Imagen que contiene Texto&#10;&#10;Descripción generada automáticamente">
            <a:extLst>
              <a:ext uri="{FF2B5EF4-FFF2-40B4-BE49-F238E27FC236}">
                <a16:creationId xmlns:a16="http://schemas.microsoft.com/office/drawing/2014/main" id="{C87795DF-2700-D541-5DA4-27A1834F9C2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" r="6593" b="-15425"/>
          <a:stretch/>
        </p:blipFill>
        <p:spPr>
          <a:xfrm>
            <a:off x="10156891" y="4377964"/>
            <a:ext cx="1487756" cy="605255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42547B9A-FB58-A55D-E51A-6971BC559000}"/>
              </a:ext>
            </a:extLst>
          </p:cNvPr>
          <p:cNvSpPr txBox="1"/>
          <p:nvPr/>
        </p:nvSpPr>
        <p:spPr>
          <a:xfrm>
            <a:off x="6949504" y="5332678"/>
            <a:ext cx="878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Image A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0CD9EE79-5D61-31EF-3F2F-09B6A0C8B48C}"/>
              </a:ext>
            </a:extLst>
          </p:cNvPr>
          <p:cNvSpPr txBox="1"/>
          <p:nvPr/>
        </p:nvSpPr>
        <p:spPr>
          <a:xfrm>
            <a:off x="8122682" y="5303428"/>
            <a:ext cx="878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Image B</a:t>
            </a:r>
          </a:p>
        </p:txBody>
      </p:sp>
      <p:sp>
        <p:nvSpPr>
          <p:cNvPr id="57" name="Flecha curvada hacia abajo 56">
            <a:extLst>
              <a:ext uri="{FF2B5EF4-FFF2-40B4-BE49-F238E27FC236}">
                <a16:creationId xmlns:a16="http://schemas.microsoft.com/office/drawing/2014/main" id="{A97965CA-EA88-B2FF-29A6-B640F3366C35}"/>
              </a:ext>
            </a:extLst>
          </p:cNvPr>
          <p:cNvSpPr/>
          <p:nvPr/>
        </p:nvSpPr>
        <p:spPr>
          <a:xfrm rot="10800000">
            <a:off x="7629752" y="5671230"/>
            <a:ext cx="721658" cy="338545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B58DBCDC-08B6-3CEE-CA51-88BE512405C8}"/>
              </a:ext>
            </a:extLst>
          </p:cNvPr>
          <p:cNvCxnSpPr>
            <a:cxnSpLocks/>
          </p:cNvCxnSpPr>
          <p:nvPr/>
        </p:nvCxnSpPr>
        <p:spPr>
          <a:xfrm flipH="1">
            <a:off x="8613856" y="5940728"/>
            <a:ext cx="2304992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1C5C01E0-03D1-2A0D-9D1C-3DC3A2E6FF6E}"/>
              </a:ext>
            </a:extLst>
          </p:cNvPr>
          <p:cNvCxnSpPr>
            <a:cxnSpLocks/>
          </p:cNvCxnSpPr>
          <p:nvPr/>
        </p:nvCxnSpPr>
        <p:spPr>
          <a:xfrm>
            <a:off x="10918848" y="5105792"/>
            <a:ext cx="0" cy="834936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Artículos de cocina&#10;&#10;Descripción generada automáticamente con confianza baja">
            <a:extLst>
              <a:ext uri="{FF2B5EF4-FFF2-40B4-BE49-F238E27FC236}">
                <a16:creationId xmlns:a16="http://schemas.microsoft.com/office/drawing/2014/main" id="{2F0A2606-4B14-B4C6-D810-E7036741285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295" b="4842"/>
          <a:stretch/>
        </p:blipFill>
        <p:spPr>
          <a:xfrm>
            <a:off x="3880693" y="5123189"/>
            <a:ext cx="1831595" cy="1037585"/>
          </a:xfrm>
          <a:prstGeom prst="rect">
            <a:avLst/>
          </a:prstGeom>
        </p:spPr>
      </p:pic>
      <p:pic>
        <p:nvPicPr>
          <p:cNvPr id="18" name="Imagen 17" descr="Un escritorio con una computadora y una cocina&#10;&#10;Descripción generada automáticamente con confianza media">
            <a:extLst>
              <a:ext uri="{FF2B5EF4-FFF2-40B4-BE49-F238E27FC236}">
                <a16:creationId xmlns:a16="http://schemas.microsoft.com/office/drawing/2014/main" id="{804BF879-9729-D50E-24A4-D5EFC5CD48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95440" y="5147416"/>
            <a:ext cx="1808996" cy="1017560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2A2D4474-3E75-6CDE-FD23-9B969EFF46CE}"/>
              </a:ext>
            </a:extLst>
          </p:cNvPr>
          <p:cNvSpPr txBox="1"/>
          <p:nvPr/>
        </p:nvSpPr>
        <p:spPr>
          <a:xfrm>
            <a:off x="3612528" y="4815412"/>
            <a:ext cx="135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Undistorted 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0" name="Flecha curvada hacia abajo 29">
            <a:extLst>
              <a:ext uri="{FF2B5EF4-FFF2-40B4-BE49-F238E27FC236}">
                <a16:creationId xmlns:a16="http://schemas.microsoft.com/office/drawing/2014/main" id="{0BE1A200-8797-18F8-F16B-CDCAEDC609D0}"/>
              </a:ext>
            </a:extLst>
          </p:cNvPr>
          <p:cNvSpPr/>
          <p:nvPr/>
        </p:nvSpPr>
        <p:spPr>
          <a:xfrm>
            <a:off x="3406852" y="4887347"/>
            <a:ext cx="614978" cy="262029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808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3.Stereo view geometry: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Stereo vision and triangulation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862729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536443" y="676294"/>
            <a:ext cx="5329492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155500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Epipolar geometry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817254" y="764214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Triangulation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D5870F92-740D-2C2D-69D7-6063F11C9C89}"/>
              </a:ext>
            </a:extLst>
          </p:cNvPr>
          <p:cNvCxnSpPr>
            <a:cxnSpLocks/>
          </p:cNvCxnSpPr>
          <p:nvPr/>
        </p:nvCxnSpPr>
        <p:spPr>
          <a:xfrm>
            <a:off x="1216753" y="2880469"/>
            <a:ext cx="0" cy="219814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E594F313-0A37-C849-52C5-75714E7E4D63}"/>
              </a:ext>
            </a:extLst>
          </p:cNvPr>
          <p:cNvCxnSpPr>
            <a:cxnSpLocks/>
          </p:cNvCxnSpPr>
          <p:nvPr/>
        </p:nvCxnSpPr>
        <p:spPr>
          <a:xfrm flipH="1" flipV="1">
            <a:off x="1216753" y="3100283"/>
            <a:ext cx="1542971" cy="495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3634EC23-FCE1-A6C5-3168-EB3F1ACC2511}"/>
              </a:ext>
            </a:extLst>
          </p:cNvPr>
          <p:cNvCxnSpPr>
            <a:cxnSpLocks/>
          </p:cNvCxnSpPr>
          <p:nvPr/>
        </p:nvCxnSpPr>
        <p:spPr>
          <a:xfrm flipH="1">
            <a:off x="2759724" y="2659632"/>
            <a:ext cx="0" cy="445601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A835EB2-2847-7239-D379-70723B8C84B1}"/>
              </a:ext>
            </a:extLst>
          </p:cNvPr>
          <p:cNvSpPr txBox="1"/>
          <p:nvPr/>
        </p:nvSpPr>
        <p:spPr>
          <a:xfrm>
            <a:off x="1075759" y="3076532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 and E matrix calculation</a:t>
            </a:r>
          </a:p>
        </p:txBody>
      </p:sp>
      <p:pic>
        <p:nvPicPr>
          <p:cNvPr id="5" name="Imagen 4" descr="Gráfico, Gráfico radial&#10;&#10;Descripción generada automáticamente">
            <a:extLst>
              <a:ext uri="{FF2B5EF4-FFF2-40B4-BE49-F238E27FC236}">
                <a16:creationId xmlns:a16="http://schemas.microsoft.com/office/drawing/2014/main" id="{B0CE09A2-ACE1-3FC5-2062-3FBA8B606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0" y="1052420"/>
            <a:ext cx="2980192" cy="1507765"/>
          </a:xfrm>
          <a:prstGeom prst="rect">
            <a:avLst/>
          </a:prstGeom>
        </p:spPr>
      </p:pic>
      <p:pic>
        <p:nvPicPr>
          <p:cNvPr id="11" name="Imagen 10" descr="Imagen que contiene Círculo&#10;&#10;Descripción generada automáticamente">
            <a:extLst>
              <a:ext uri="{FF2B5EF4-FFF2-40B4-BE49-F238E27FC236}">
                <a16:creationId xmlns:a16="http://schemas.microsoft.com/office/drawing/2014/main" id="{4520386F-C146-2674-24C5-FC93D9E2D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27" y="2565296"/>
            <a:ext cx="1568245" cy="37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ACDC8E34-ED81-32F3-83BD-52DA8867A921}"/>
                  </a:ext>
                </a:extLst>
              </p:cNvPr>
              <p:cNvSpPr txBox="1"/>
              <p:nvPr/>
            </p:nvSpPr>
            <p:spPr>
              <a:xfrm>
                <a:off x="2250216" y="2054910"/>
                <a:ext cx="552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GB" sz="105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05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𝑃</m:t>
                        </m:r>
                      </m:e>
                      <m:sub>
                        <m:r>
                          <a:rPr lang="es-E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05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r>
                  <a:rPr lang="en-GB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</a:t>
                </a:r>
              </a:p>
            </p:txBody>
          </p:sp>
        </mc:Choice>
        <mc:Fallback xmlns="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ACDC8E34-ED81-32F3-83BD-52DA8867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216" y="2054910"/>
                <a:ext cx="552928" cy="338554"/>
              </a:xfrm>
              <a:prstGeom prst="rect">
                <a:avLst/>
              </a:prstGeom>
              <a:blipFill>
                <a:blip r:embed="rId5"/>
                <a:stretch>
                  <a:fillRect t="-3571" r="-13636" b="-17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n 29" descr="Texto, Carta&#10;&#10;Descripción generada automáticamente">
            <a:extLst>
              <a:ext uri="{FF2B5EF4-FFF2-40B4-BE49-F238E27FC236}">
                <a16:creationId xmlns:a16="http://schemas.microsoft.com/office/drawing/2014/main" id="{D2A51CDD-4421-FE95-E705-E3A98FFB0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727" y="2136057"/>
            <a:ext cx="2419756" cy="346504"/>
          </a:xfrm>
          <a:prstGeom prst="rect">
            <a:avLst/>
          </a:prstGeom>
        </p:spPr>
      </p:pic>
      <p:pic>
        <p:nvPicPr>
          <p:cNvPr id="36" name="Imagen 35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6AC2F22F-D947-E7DD-A5C1-BE2B7AA162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114" t="1" b="-15641"/>
          <a:stretch/>
        </p:blipFill>
        <p:spPr>
          <a:xfrm>
            <a:off x="3625473" y="1423605"/>
            <a:ext cx="416481" cy="6877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B6D45333-739A-5421-E372-2FD025D72062}"/>
                  </a:ext>
                </a:extLst>
              </p:cNvPr>
              <p:cNvSpPr txBox="1"/>
              <p:nvPr/>
            </p:nvSpPr>
            <p:spPr>
              <a:xfrm>
                <a:off x="4740676" y="1260741"/>
                <a:ext cx="1153239" cy="715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5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50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325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5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82.47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185.99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B6D45333-739A-5421-E372-2FD025D72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76" y="1260741"/>
                <a:ext cx="1153239" cy="715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Flecha derecha 72">
            <a:extLst>
              <a:ext uri="{FF2B5EF4-FFF2-40B4-BE49-F238E27FC236}">
                <a16:creationId xmlns:a16="http://schemas.microsoft.com/office/drawing/2014/main" id="{7B062D09-774D-8421-9783-7C98A06460AF}"/>
              </a:ext>
            </a:extLst>
          </p:cNvPr>
          <p:cNvSpPr/>
          <p:nvPr/>
        </p:nvSpPr>
        <p:spPr>
          <a:xfrm>
            <a:off x="4259435" y="1559870"/>
            <a:ext cx="444691" cy="11758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5" name="Imagen 74" descr="Imagen que contiene Forma&#10;&#10;Descripción generada automáticamente">
            <a:extLst>
              <a:ext uri="{FF2B5EF4-FFF2-40B4-BE49-F238E27FC236}">
                <a16:creationId xmlns:a16="http://schemas.microsoft.com/office/drawing/2014/main" id="{1E84C687-8046-2198-6F90-95FB990AE43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322"/>
          <a:stretch/>
        </p:blipFill>
        <p:spPr>
          <a:xfrm>
            <a:off x="1155229" y="3349621"/>
            <a:ext cx="1333493" cy="364926"/>
          </a:xfrm>
          <a:prstGeom prst="rect">
            <a:avLst/>
          </a:prstGeom>
        </p:spPr>
      </p:pic>
      <p:sp>
        <p:nvSpPr>
          <p:cNvPr id="76" name="CuadroTexto 75">
            <a:extLst>
              <a:ext uri="{FF2B5EF4-FFF2-40B4-BE49-F238E27FC236}">
                <a16:creationId xmlns:a16="http://schemas.microsoft.com/office/drawing/2014/main" id="{228E1BD9-4004-95E7-02D5-06A7DFB9F2E6}"/>
              </a:ext>
            </a:extLst>
          </p:cNvPr>
          <p:cNvSpPr txBox="1"/>
          <p:nvPr/>
        </p:nvSpPr>
        <p:spPr>
          <a:xfrm>
            <a:off x="910827" y="3374820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E= 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04B0F5BE-3CDA-8B87-7CB5-7C2B9053EB4B}"/>
              </a:ext>
            </a:extLst>
          </p:cNvPr>
          <p:cNvSpPr txBox="1"/>
          <p:nvPr/>
        </p:nvSpPr>
        <p:spPr>
          <a:xfrm>
            <a:off x="2656314" y="3332695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F= </a:t>
            </a:r>
          </a:p>
        </p:txBody>
      </p:sp>
      <p:pic>
        <p:nvPicPr>
          <p:cNvPr id="80" name="Imagen 7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34C2B1-C5A5-F243-0A63-02C8B4136A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6193" y="3322570"/>
            <a:ext cx="2235912" cy="390804"/>
          </a:xfrm>
          <a:prstGeom prst="rect">
            <a:avLst/>
          </a:prstGeom>
        </p:spPr>
      </p:pic>
      <p:sp>
        <p:nvSpPr>
          <p:cNvPr id="83" name="CuadroTexto 82">
            <a:extLst>
              <a:ext uri="{FF2B5EF4-FFF2-40B4-BE49-F238E27FC236}">
                <a16:creationId xmlns:a16="http://schemas.microsoft.com/office/drawing/2014/main" id="{CD8BA536-5C5D-E883-36A7-4CFA8F0254E8}"/>
              </a:ext>
            </a:extLst>
          </p:cNvPr>
          <p:cNvSpPr txBox="1"/>
          <p:nvPr/>
        </p:nvSpPr>
        <p:spPr>
          <a:xfrm>
            <a:off x="584563" y="4187187"/>
            <a:ext cx="210507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Applied Epipolar geometry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85" name="Imagen 84" descr="Imagen en blanco y negro de un edificio&#10;&#10;Descripción generada automáticamente">
            <a:extLst>
              <a:ext uri="{FF2B5EF4-FFF2-40B4-BE49-F238E27FC236}">
                <a16:creationId xmlns:a16="http://schemas.microsoft.com/office/drawing/2014/main" id="{3315884F-E05C-994A-5A7B-000CFCEA7C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7690" y="4618688"/>
            <a:ext cx="1402063" cy="1063775"/>
          </a:xfrm>
          <a:prstGeom prst="rect">
            <a:avLst/>
          </a:prstGeom>
        </p:spPr>
      </p:pic>
      <p:pic>
        <p:nvPicPr>
          <p:cNvPr id="89" name="Imagen 88" descr="Imagen que contiene Texto&#10;&#10;Descripción generada automáticamente">
            <a:extLst>
              <a:ext uri="{FF2B5EF4-FFF2-40B4-BE49-F238E27FC236}">
                <a16:creationId xmlns:a16="http://schemas.microsoft.com/office/drawing/2014/main" id="{3E79E8C9-A562-22AD-A3A0-E7244B366FE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797"/>
          <a:stretch/>
        </p:blipFill>
        <p:spPr>
          <a:xfrm>
            <a:off x="3226082" y="4147541"/>
            <a:ext cx="1885716" cy="326004"/>
          </a:xfrm>
          <a:prstGeom prst="rect">
            <a:avLst/>
          </a:prstGeom>
        </p:spPr>
      </p:pic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4696BCF0-6610-7F71-B85A-A3D9923BDC73}"/>
              </a:ext>
            </a:extLst>
          </p:cNvPr>
          <p:cNvCxnSpPr>
            <a:cxnSpLocks/>
          </p:cNvCxnSpPr>
          <p:nvPr/>
        </p:nvCxnSpPr>
        <p:spPr>
          <a:xfrm>
            <a:off x="657250" y="3947431"/>
            <a:ext cx="5236665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uadroTexto 91">
            <a:extLst>
              <a:ext uri="{FF2B5EF4-FFF2-40B4-BE49-F238E27FC236}">
                <a16:creationId xmlns:a16="http://schemas.microsoft.com/office/drawing/2014/main" id="{39298C85-8414-B9DE-4383-AD032B36EBBD}"/>
              </a:ext>
            </a:extLst>
          </p:cNvPr>
          <p:cNvSpPr txBox="1"/>
          <p:nvPr/>
        </p:nvSpPr>
        <p:spPr>
          <a:xfrm>
            <a:off x="2927197" y="4174789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F= 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00312944-C8D4-1F97-9752-87CBB2102290}"/>
              </a:ext>
            </a:extLst>
          </p:cNvPr>
          <p:cNvSpPr txBox="1"/>
          <p:nvPr/>
        </p:nvSpPr>
        <p:spPr>
          <a:xfrm>
            <a:off x="1075759" y="5430418"/>
            <a:ext cx="878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Image 1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F14032B4-E979-8A7C-3725-C7E85B7D7658}"/>
              </a:ext>
            </a:extLst>
          </p:cNvPr>
          <p:cNvSpPr txBox="1"/>
          <p:nvPr/>
        </p:nvSpPr>
        <p:spPr>
          <a:xfrm>
            <a:off x="3162807" y="5398666"/>
            <a:ext cx="878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Image 2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64EB3D0D-8E29-A0AB-5E1A-B15C4782B06D}"/>
              </a:ext>
            </a:extLst>
          </p:cNvPr>
          <p:cNvSpPr/>
          <p:nvPr/>
        </p:nvSpPr>
        <p:spPr>
          <a:xfrm>
            <a:off x="2059372" y="4791554"/>
            <a:ext cx="59400" cy="58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106" name="Arco 105">
            <a:extLst>
              <a:ext uri="{FF2B5EF4-FFF2-40B4-BE49-F238E27FC236}">
                <a16:creationId xmlns:a16="http://schemas.microsoft.com/office/drawing/2014/main" id="{3D2A3A79-5BCC-8A17-E741-986C28A4FBCA}"/>
              </a:ext>
            </a:extLst>
          </p:cNvPr>
          <p:cNvSpPr/>
          <p:nvPr/>
        </p:nvSpPr>
        <p:spPr>
          <a:xfrm rot="9170702">
            <a:off x="2019237" y="3712314"/>
            <a:ext cx="2817424" cy="2148841"/>
          </a:xfrm>
          <a:prstGeom prst="arc">
            <a:avLst/>
          </a:prstGeom>
          <a:ln w="127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uadroTexto 106">
                <a:extLst>
                  <a:ext uri="{FF2B5EF4-FFF2-40B4-BE49-F238E27FC236}">
                    <a16:creationId xmlns:a16="http://schemas.microsoft.com/office/drawing/2014/main" id="{4AD69CF9-11AF-1DED-0096-8B3EF81E7D72}"/>
                  </a:ext>
                </a:extLst>
              </p:cNvPr>
              <p:cNvSpPr txBox="1"/>
              <p:nvPr/>
            </p:nvSpPr>
            <p:spPr>
              <a:xfrm>
                <a:off x="1581119" y="5979903"/>
                <a:ext cx="1846830" cy="537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𝑙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𝐹𝑞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 </m:t>
                      </m:r>
                    </m:oMath>
                  </m:oMathPara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07" name="CuadroTexto 106">
                <a:extLst>
                  <a:ext uri="{FF2B5EF4-FFF2-40B4-BE49-F238E27FC236}">
                    <a16:creationId xmlns:a16="http://schemas.microsoft.com/office/drawing/2014/main" id="{4AD69CF9-11AF-1DED-0096-8B3EF81E7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19" y="5979903"/>
                <a:ext cx="1846830" cy="537840"/>
              </a:xfrm>
              <a:prstGeom prst="rect">
                <a:avLst/>
              </a:prstGeom>
              <a:blipFill>
                <a:blip r:embed="rId13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Imagen 108" descr="Imagen en blanco y negro de un edificio&#10;&#10;Descripción generada automáticamente">
            <a:extLst>
              <a:ext uri="{FF2B5EF4-FFF2-40B4-BE49-F238E27FC236}">
                <a16:creationId xmlns:a16="http://schemas.microsoft.com/office/drawing/2014/main" id="{0CF9B9CC-FFFF-CB74-E9F2-7A3B910B45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33713" y="4613637"/>
            <a:ext cx="1441502" cy="1080099"/>
          </a:xfrm>
          <a:prstGeom prst="rect">
            <a:avLst/>
          </a:prstGeom>
        </p:spPr>
      </p:pic>
      <p:sp>
        <p:nvSpPr>
          <p:cNvPr id="110" name="CuadroTexto 109">
            <a:extLst>
              <a:ext uri="{FF2B5EF4-FFF2-40B4-BE49-F238E27FC236}">
                <a16:creationId xmlns:a16="http://schemas.microsoft.com/office/drawing/2014/main" id="{F66C9EE4-9F36-7ADB-E61B-3AF14B2FDD1B}"/>
              </a:ext>
            </a:extLst>
          </p:cNvPr>
          <p:cNvSpPr txBox="1"/>
          <p:nvPr/>
        </p:nvSpPr>
        <p:spPr>
          <a:xfrm>
            <a:off x="5187074" y="4738142"/>
            <a:ext cx="793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accent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Epipolar line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AEF5FF20-65B3-CA11-00BF-4F354FE62347}"/>
              </a:ext>
            </a:extLst>
          </p:cNvPr>
          <p:cNvSpPr txBox="1"/>
          <p:nvPr/>
        </p:nvSpPr>
        <p:spPr>
          <a:xfrm>
            <a:off x="1824512" y="4562418"/>
            <a:ext cx="787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(293,155)</a:t>
            </a:r>
          </a:p>
        </p:txBody>
      </p:sp>
      <p:pic>
        <p:nvPicPr>
          <p:cNvPr id="113" name="Imagen 112">
            <a:extLst>
              <a:ext uri="{FF2B5EF4-FFF2-40B4-BE49-F238E27FC236}">
                <a16:creationId xmlns:a16="http://schemas.microsoft.com/office/drawing/2014/main" id="{4E0AD611-C9CC-1BB1-BE4E-DE49EAD1D4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89948" y="6053277"/>
            <a:ext cx="2672649" cy="162636"/>
          </a:xfrm>
          <a:prstGeom prst="rect">
            <a:avLst/>
          </a:prstGeom>
        </p:spPr>
      </p:pic>
      <p:pic>
        <p:nvPicPr>
          <p:cNvPr id="115" name="Imagen 114" descr="Gráfico&#10;&#10;Descripción generada automáticamente">
            <a:extLst>
              <a:ext uri="{FF2B5EF4-FFF2-40B4-BE49-F238E27FC236}">
                <a16:creationId xmlns:a16="http://schemas.microsoft.com/office/drawing/2014/main" id="{A97F6D76-4ED9-CA2E-5D48-D0E8817F72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69446" y="1012710"/>
            <a:ext cx="1650189" cy="1429705"/>
          </a:xfrm>
          <a:prstGeom prst="rect">
            <a:avLst/>
          </a:prstGeom>
        </p:spPr>
      </p:pic>
      <p:sp>
        <p:nvSpPr>
          <p:cNvPr id="116" name="CuadroTexto 115">
            <a:extLst>
              <a:ext uri="{FF2B5EF4-FFF2-40B4-BE49-F238E27FC236}">
                <a16:creationId xmlns:a16="http://schemas.microsoft.com/office/drawing/2014/main" id="{22DFC70C-42B2-E33D-85EF-13A2ADE1494D}"/>
              </a:ext>
            </a:extLst>
          </p:cNvPr>
          <p:cNvSpPr txBox="1"/>
          <p:nvPr/>
        </p:nvSpPr>
        <p:spPr>
          <a:xfrm>
            <a:off x="7207847" y="1159353"/>
            <a:ext cx="94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latin typeface="Cordia New" panose="020B0304020202020204" pitchFamily="34" charset="-34"/>
                <a:cs typeface="Cordia New" panose="020B0304020202020204" pitchFamily="34" charset="-34"/>
              </a:rPr>
              <a:t>3D points Q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14BC82E1-5BDE-8565-3A81-34C18BA12831}"/>
              </a:ext>
            </a:extLst>
          </p:cNvPr>
          <p:cNvSpPr txBox="1"/>
          <p:nvPr/>
        </p:nvSpPr>
        <p:spPr>
          <a:xfrm>
            <a:off x="7240877" y="3300516"/>
            <a:ext cx="102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latin typeface="Cordia New" panose="020B0304020202020204" pitchFamily="34" charset="-34"/>
                <a:cs typeface="Cordia New" panose="020B0304020202020204" pitchFamily="34" charset="-34"/>
              </a:rPr>
              <a:t>projected points on 2 cameras</a:t>
            </a:r>
          </a:p>
        </p:txBody>
      </p:sp>
      <p:pic>
        <p:nvPicPr>
          <p:cNvPr id="125" name="Imagen 12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BB2B379E-E865-A63D-2372-1AA70DA41E4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921" t="3535" r="5473" b="3250"/>
          <a:stretch/>
        </p:blipFill>
        <p:spPr>
          <a:xfrm>
            <a:off x="8294414" y="2662760"/>
            <a:ext cx="2204124" cy="1945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uadroTexto 125">
                <a:extLst>
                  <a:ext uri="{FF2B5EF4-FFF2-40B4-BE49-F238E27FC236}">
                    <a16:creationId xmlns:a16="http://schemas.microsoft.com/office/drawing/2014/main" id="{B50D56BA-E1D3-74D2-C5B0-DF96F3EBBC78}"/>
                  </a:ext>
                </a:extLst>
              </p:cNvPr>
              <p:cNvSpPr txBox="1"/>
              <p:nvPr/>
            </p:nvSpPr>
            <p:spPr>
              <a:xfrm>
                <a:off x="486796" y="2271355"/>
                <a:ext cx="552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05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𝑃</m:t>
                        </m:r>
                      </m:e>
                      <m:sub>
                        <m:r>
                          <a:rPr lang="es-ES" sz="105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05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r>
                  <a:rPr lang="en-GB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</a:t>
                </a:r>
              </a:p>
            </p:txBody>
          </p:sp>
        </mc:Choice>
        <mc:Fallback xmlns="">
          <p:sp>
            <p:nvSpPr>
              <p:cNvPr id="126" name="CuadroTexto 125">
                <a:extLst>
                  <a:ext uri="{FF2B5EF4-FFF2-40B4-BE49-F238E27FC236}">
                    <a16:creationId xmlns:a16="http://schemas.microsoft.com/office/drawing/2014/main" id="{B50D56BA-E1D3-74D2-C5B0-DF96F3EBB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96" y="2271355"/>
                <a:ext cx="552928" cy="338554"/>
              </a:xfrm>
              <a:prstGeom prst="rect">
                <a:avLst/>
              </a:prstGeom>
              <a:blipFill>
                <a:blip r:embed="rId18"/>
                <a:stretch>
                  <a:fillRect t="-7407" r="-11111" b="-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uadroTexto 127">
                <a:extLst>
                  <a:ext uri="{FF2B5EF4-FFF2-40B4-BE49-F238E27FC236}">
                    <a16:creationId xmlns:a16="http://schemas.microsoft.com/office/drawing/2014/main" id="{CB08FC13-18AB-B71E-0C29-9B4A637F3C6B}"/>
                  </a:ext>
                </a:extLst>
              </p:cNvPr>
              <p:cNvSpPr txBox="1"/>
              <p:nvPr/>
            </p:nvSpPr>
            <p:spPr>
              <a:xfrm>
                <a:off x="9749161" y="2369588"/>
                <a:ext cx="501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2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𝑄</m:t>
                      </m:r>
                    </m:oMath>
                  </m:oMathPara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28" name="CuadroTexto 127">
                <a:extLst>
                  <a:ext uri="{FF2B5EF4-FFF2-40B4-BE49-F238E27FC236}">
                    <a16:creationId xmlns:a16="http://schemas.microsoft.com/office/drawing/2014/main" id="{CB08FC13-18AB-B71E-0C29-9B4A637F3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61" y="2369588"/>
                <a:ext cx="501581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uadroTexto 128">
                <a:extLst>
                  <a:ext uri="{FF2B5EF4-FFF2-40B4-BE49-F238E27FC236}">
                    <a16:creationId xmlns:a16="http://schemas.microsoft.com/office/drawing/2014/main" id="{B09CD843-B20B-67D1-CCAA-8FF531590E9C}"/>
                  </a:ext>
                </a:extLst>
              </p:cNvPr>
              <p:cNvSpPr txBox="1"/>
              <p:nvPr/>
            </p:nvSpPr>
            <p:spPr>
              <a:xfrm>
                <a:off x="8010229" y="2639224"/>
                <a:ext cx="501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1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𝑄</m:t>
                      </m:r>
                    </m:oMath>
                  </m:oMathPara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29" name="CuadroTexto 128">
                <a:extLst>
                  <a:ext uri="{FF2B5EF4-FFF2-40B4-BE49-F238E27FC236}">
                    <a16:creationId xmlns:a16="http://schemas.microsoft.com/office/drawing/2014/main" id="{B09CD843-B20B-67D1-CCAA-8FF531590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229" y="2639224"/>
                <a:ext cx="501581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Flecha derecha 129">
            <a:extLst>
              <a:ext uri="{FF2B5EF4-FFF2-40B4-BE49-F238E27FC236}">
                <a16:creationId xmlns:a16="http://schemas.microsoft.com/office/drawing/2014/main" id="{9D6FC10E-5CFB-5453-5C1A-11E56E4BF2FC}"/>
              </a:ext>
            </a:extLst>
          </p:cNvPr>
          <p:cNvSpPr/>
          <p:nvPr/>
        </p:nvSpPr>
        <p:spPr>
          <a:xfrm rot="5400000">
            <a:off x="8201482" y="2869940"/>
            <a:ext cx="952742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Flecha derecha 131">
            <a:extLst>
              <a:ext uri="{FF2B5EF4-FFF2-40B4-BE49-F238E27FC236}">
                <a16:creationId xmlns:a16="http://schemas.microsoft.com/office/drawing/2014/main" id="{BB28ABB1-B9DA-2D04-DAE8-999C70C4E5B2}"/>
              </a:ext>
            </a:extLst>
          </p:cNvPr>
          <p:cNvSpPr/>
          <p:nvPr/>
        </p:nvSpPr>
        <p:spPr>
          <a:xfrm rot="5400000">
            <a:off x="9409803" y="2498588"/>
            <a:ext cx="590400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CB93D1E7-1034-8F27-E0F1-2B5C5B1C574B}"/>
              </a:ext>
            </a:extLst>
          </p:cNvPr>
          <p:cNvSpPr txBox="1"/>
          <p:nvPr/>
        </p:nvSpPr>
        <p:spPr>
          <a:xfrm>
            <a:off x="7564936" y="4680509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Triangulate 2D points</a:t>
            </a:r>
          </a:p>
        </p:txBody>
      </p:sp>
      <p:pic>
        <p:nvPicPr>
          <p:cNvPr id="136" name="Imagen 135" descr="Gráfico&#10;&#10;Descripción generada automáticamente">
            <a:extLst>
              <a:ext uri="{FF2B5EF4-FFF2-40B4-BE49-F238E27FC236}">
                <a16:creationId xmlns:a16="http://schemas.microsoft.com/office/drawing/2014/main" id="{F6426F70-5C37-C5BF-01A5-C3441F5943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61646" y="5015141"/>
            <a:ext cx="1880812" cy="1543513"/>
          </a:xfrm>
          <a:prstGeom prst="rect">
            <a:avLst/>
          </a:prstGeom>
        </p:spPr>
      </p:pic>
      <p:sp>
        <p:nvSpPr>
          <p:cNvPr id="137" name="Flecha derecha 136">
            <a:extLst>
              <a:ext uri="{FF2B5EF4-FFF2-40B4-BE49-F238E27FC236}">
                <a16:creationId xmlns:a16="http://schemas.microsoft.com/office/drawing/2014/main" id="{8AE3EE06-F951-5C87-2BA2-BA83143462D9}"/>
              </a:ext>
            </a:extLst>
          </p:cNvPr>
          <p:cNvSpPr/>
          <p:nvPr/>
        </p:nvSpPr>
        <p:spPr>
          <a:xfrm rot="5400000">
            <a:off x="9122019" y="4880044"/>
            <a:ext cx="535749" cy="27019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77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273585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4.Camera Calibration: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DLT and checkboard calibration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3" y="676294"/>
            <a:ext cx="502321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5642845" y="676294"/>
            <a:ext cx="6223090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DLT method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5915219" y="785825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Zhang’s method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C982AB27-3574-2745-275C-CB5F76A54C3A}"/>
              </a:ext>
            </a:extLst>
          </p:cNvPr>
          <p:cNvSpPr/>
          <p:nvPr/>
        </p:nvSpPr>
        <p:spPr>
          <a:xfrm>
            <a:off x="2560735" y="2233277"/>
            <a:ext cx="790667" cy="13159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62CDB17-3A35-DC2F-E1DA-3E8421FAAB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82" t="5891" r="6772" b="3060"/>
          <a:stretch/>
        </p:blipFill>
        <p:spPr>
          <a:xfrm>
            <a:off x="706986" y="1316624"/>
            <a:ext cx="1839993" cy="1664090"/>
          </a:xfrm>
          <a:prstGeom prst="rect">
            <a:avLst/>
          </a:prstGeom>
        </p:spPr>
      </p:pic>
      <p:pic>
        <p:nvPicPr>
          <p:cNvPr id="14" name="Imagen 1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311C285-14C1-8BC2-6C5A-B4940A8631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1" r="7861"/>
          <a:stretch/>
        </p:blipFill>
        <p:spPr>
          <a:xfrm>
            <a:off x="3441621" y="1132273"/>
            <a:ext cx="2003694" cy="189877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C421050E-639D-6A8F-A1CB-4E56E4048BCB}"/>
              </a:ext>
            </a:extLst>
          </p:cNvPr>
          <p:cNvSpPr txBox="1"/>
          <p:nvPr/>
        </p:nvSpPr>
        <p:spPr>
          <a:xfrm>
            <a:off x="2524575" y="2692493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E5B5D39-3386-E64A-22B6-6A320D3BCCB5}"/>
                  </a:ext>
                </a:extLst>
              </p:cNvPr>
              <p:cNvSpPr txBox="1"/>
              <p:nvPr/>
            </p:nvSpPr>
            <p:spPr>
              <a:xfrm>
                <a:off x="1974020" y="1180098"/>
                <a:ext cx="444691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𝑸</m:t>
                          </m:r>
                        </m:e>
                        <m:sub>
                          <m:r>
                            <a:rPr lang="es-ES" sz="1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s-ES" sz="1200" b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E5B5D39-3386-E64A-22B6-6A320D3BC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020" y="1180098"/>
                <a:ext cx="444691" cy="2918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144D0F5-8881-1749-5085-277ECC1D9949}"/>
                  </a:ext>
                </a:extLst>
              </p:cNvPr>
              <p:cNvSpPr txBox="1"/>
              <p:nvPr/>
            </p:nvSpPr>
            <p:spPr>
              <a:xfrm>
                <a:off x="3174166" y="1183239"/>
                <a:ext cx="444691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𝒒</m:t>
                          </m:r>
                        </m:e>
                        <m:sub>
                          <m:r>
                            <a:rPr lang="es-ES" sz="1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s-ES" sz="1200" b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144D0F5-8881-1749-5085-277ECC1D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66" y="1183239"/>
                <a:ext cx="444691" cy="2918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BA451BE3-6339-2012-3187-3CEA42AF2490}"/>
              </a:ext>
            </a:extLst>
          </p:cNvPr>
          <p:cNvCxnSpPr>
            <a:cxnSpLocks/>
          </p:cNvCxnSpPr>
          <p:nvPr/>
        </p:nvCxnSpPr>
        <p:spPr>
          <a:xfrm>
            <a:off x="1425796" y="3133058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471D77B-E206-29F7-AA58-4C2F69029C56}"/>
              </a:ext>
            </a:extLst>
          </p:cNvPr>
          <p:cNvCxnSpPr>
            <a:cxnSpLocks/>
          </p:cNvCxnSpPr>
          <p:nvPr/>
        </p:nvCxnSpPr>
        <p:spPr>
          <a:xfrm flipH="1">
            <a:off x="1425796" y="3538897"/>
            <a:ext cx="3135571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BE46B81C-30E8-B5D0-A3D2-9F9F228F0651}"/>
              </a:ext>
            </a:extLst>
          </p:cNvPr>
          <p:cNvCxnSpPr>
            <a:cxnSpLocks/>
          </p:cNvCxnSpPr>
          <p:nvPr/>
        </p:nvCxnSpPr>
        <p:spPr>
          <a:xfrm>
            <a:off x="4551413" y="3133058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3BE74DF9-6618-6102-CEB6-BAFD384E8866}"/>
              </a:ext>
            </a:extLst>
          </p:cNvPr>
          <p:cNvCxnSpPr>
            <a:cxnSpLocks/>
          </p:cNvCxnSpPr>
          <p:nvPr/>
        </p:nvCxnSpPr>
        <p:spPr>
          <a:xfrm>
            <a:off x="2756107" y="3538897"/>
            <a:ext cx="0" cy="326965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90130D5-F2C8-2DC9-950E-2B25BAE2F0F8}"/>
              </a:ext>
            </a:extLst>
          </p:cNvPr>
          <p:cNvSpPr txBox="1"/>
          <p:nvPr/>
        </p:nvSpPr>
        <p:spPr>
          <a:xfrm>
            <a:off x="1634764" y="3844527"/>
            <a:ext cx="224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Projection Matrix estimation using </a:t>
            </a:r>
            <a:r>
              <a:rPr lang="en-GB" sz="1400" b="1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DLT</a:t>
            </a:r>
          </a:p>
        </p:txBody>
      </p:sp>
      <p:pic>
        <p:nvPicPr>
          <p:cNvPr id="33" name="Imagen 32" descr="Texto&#10;&#10;Descripción generada automáticamente">
            <a:extLst>
              <a:ext uri="{FF2B5EF4-FFF2-40B4-BE49-F238E27FC236}">
                <a16:creationId xmlns:a16="http://schemas.microsoft.com/office/drawing/2014/main" id="{4F0EF5F1-DF46-9FFB-83B6-AA71BE972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8098" y="2971584"/>
            <a:ext cx="2397627" cy="338554"/>
          </a:xfrm>
          <a:prstGeom prst="rect">
            <a:avLst/>
          </a:prstGeom>
        </p:spPr>
      </p:pic>
      <p:sp>
        <p:nvSpPr>
          <p:cNvPr id="36" name="Flecha derecha 35">
            <a:extLst>
              <a:ext uri="{FF2B5EF4-FFF2-40B4-BE49-F238E27FC236}">
                <a16:creationId xmlns:a16="http://schemas.microsoft.com/office/drawing/2014/main" id="{25E59095-8921-6571-6ED5-FE8AD60BB6C1}"/>
              </a:ext>
            </a:extLst>
          </p:cNvPr>
          <p:cNvSpPr/>
          <p:nvPr/>
        </p:nvSpPr>
        <p:spPr>
          <a:xfrm rot="5400000">
            <a:off x="2905741" y="4312729"/>
            <a:ext cx="428849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lecha derecha 37">
            <a:extLst>
              <a:ext uri="{FF2B5EF4-FFF2-40B4-BE49-F238E27FC236}">
                <a16:creationId xmlns:a16="http://schemas.microsoft.com/office/drawing/2014/main" id="{1FF1EEBB-6454-910A-5895-5A25BFD121F9}"/>
              </a:ext>
            </a:extLst>
          </p:cNvPr>
          <p:cNvSpPr/>
          <p:nvPr/>
        </p:nvSpPr>
        <p:spPr>
          <a:xfrm rot="5400000">
            <a:off x="2184766" y="4312730"/>
            <a:ext cx="428849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490AC19-1DC6-CAAD-8CB3-75E96B2F2225}"/>
              </a:ext>
            </a:extLst>
          </p:cNvPr>
          <p:cNvSpPr txBox="1"/>
          <p:nvPr/>
        </p:nvSpPr>
        <p:spPr>
          <a:xfrm>
            <a:off x="3194709" y="4212840"/>
            <a:ext cx="1452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Normalization of points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58F7968-7C22-D39F-7BA7-3F2BC48D1517}"/>
              </a:ext>
            </a:extLst>
          </p:cNvPr>
          <p:cNvSpPr txBox="1"/>
          <p:nvPr/>
        </p:nvSpPr>
        <p:spPr>
          <a:xfrm>
            <a:off x="494860" y="4212840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Non-Normalization of points</a:t>
            </a:r>
          </a:p>
        </p:txBody>
      </p:sp>
      <p:pic>
        <p:nvPicPr>
          <p:cNvPr id="32" name="Imagen 31" descr="Texto&#10;&#10;Descripción generada automáticamente">
            <a:extLst>
              <a:ext uri="{FF2B5EF4-FFF2-40B4-BE49-F238E27FC236}">
                <a16:creationId xmlns:a16="http://schemas.microsoft.com/office/drawing/2014/main" id="{4362529B-942B-265A-1644-D02B053E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7773" y="1607200"/>
            <a:ext cx="968442" cy="830093"/>
          </a:xfrm>
          <a:prstGeom prst="rect">
            <a:avLst/>
          </a:prstGeom>
        </p:spPr>
      </p:pic>
      <p:pic>
        <p:nvPicPr>
          <p:cNvPr id="44" name="Imagen 4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B3775A3-8580-4635-BF20-145EB4558A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81"/>
          <a:stretch/>
        </p:blipFill>
        <p:spPr>
          <a:xfrm>
            <a:off x="2756106" y="4631709"/>
            <a:ext cx="1894087" cy="1688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027E6CB5-F2CA-464B-9CCD-4FD201BA7947}"/>
                  </a:ext>
                </a:extLst>
              </p:cNvPr>
              <p:cNvSpPr txBox="1"/>
              <p:nvPr/>
            </p:nvSpPr>
            <p:spPr>
              <a:xfrm>
                <a:off x="2765343" y="6266250"/>
                <a:ext cx="19828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Reprojection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pPr>
                      <m:e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3</m:t>
                        </m:r>
                      </m:e>
                      <m:sup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−15</m:t>
                        </m:r>
                      </m:sup>
                    </m:sSup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027E6CB5-F2CA-464B-9CCD-4FD201BA7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343" y="6266250"/>
                <a:ext cx="1982860" cy="307777"/>
              </a:xfrm>
              <a:prstGeom prst="rect">
                <a:avLst/>
              </a:prstGeom>
              <a:blipFill>
                <a:blip r:embed="rId11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0B0B8EF1-3A09-2847-B8F8-1EE8404EC8E5}"/>
                  </a:ext>
                </a:extLst>
              </p:cNvPr>
              <p:cNvSpPr txBox="1"/>
              <p:nvPr/>
            </p:nvSpPr>
            <p:spPr>
              <a:xfrm>
                <a:off x="1050930" y="6264135"/>
                <a:ext cx="1824957" cy="31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Reprojection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pPr>
                      <m:e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6.6</m:t>
                        </m:r>
                      </m:e>
                      <m:sup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−10</m:t>
                        </m:r>
                      </m:sup>
                    </m:sSup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0B0B8EF1-3A09-2847-B8F8-1EE8404E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30" y="6264135"/>
                <a:ext cx="1824957" cy="312008"/>
              </a:xfrm>
              <a:prstGeom prst="rect">
                <a:avLst/>
              </a:prstGeom>
              <a:blipFill>
                <a:blip r:embed="rId1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n 4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EA07F82-FCDC-76E8-83C1-97F2DDF493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6119" y="4664438"/>
            <a:ext cx="1799987" cy="1623065"/>
          </a:xfrm>
          <a:prstGeom prst="rect">
            <a:avLst/>
          </a:prstGeom>
        </p:spPr>
      </p:pic>
      <p:pic>
        <p:nvPicPr>
          <p:cNvPr id="50" name="Imagen 49" descr="Gráfico&#10;&#10;Descripción generada automáticamente">
            <a:extLst>
              <a:ext uri="{FF2B5EF4-FFF2-40B4-BE49-F238E27FC236}">
                <a16:creationId xmlns:a16="http://schemas.microsoft.com/office/drawing/2014/main" id="{6AF2083F-C90A-2267-E4B1-5E6DFB3DA9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54185" y="1329694"/>
            <a:ext cx="1736038" cy="144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0E752BBF-26E0-8278-15D8-1D3372EB320F}"/>
                  </a:ext>
                </a:extLst>
              </p:cNvPr>
              <p:cNvSpPr txBox="1"/>
              <p:nvPr/>
            </p:nvSpPr>
            <p:spPr>
              <a:xfrm>
                <a:off x="7854471" y="1109598"/>
                <a:ext cx="15546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checkboard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𝑄</m:t>
                        </m:r>
                      </m:e>
                      <m:sub>
                        <m:r>
                          <a:rPr lang="es-ES" sz="1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𝑖𝑗</m:t>
                        </m:r>
                      </m:sub>
                    </m:sSub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0E752BBF-26E0-8278-15D8-1D3372EB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471" y="1109598"/>
                <a:ext cx="1554636" cy="307777"/>
              </a:xfrm>
              <a:prstGeom prst="rect">
                <a:avLst/>
              </a:prstGeom>
              <a:blipFill>
                <a:blip r:embed="rId15"/>
                <a:stretch>
                  <a:fillRect l="-1626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echa derecha 53">
            <a:extLst>
              <a:ext uri="{FF2B5EF4-FFF2-40B4-BE49-F238E27FC236}">
                <a16:creationId xmlns:a16="http://schemas.microsoft.com/office/drawing/2014/main" id="{47349C79-FA21-704B-FE2F-18797943AF59}"/>
              </a:ext>
            </a:extLst>
          </p:cNvPr>
          <p:cNvSpPr/>
          <p:nvPr/>
        </p:nvSpPr>
        <p:spPr>
          <a:xfrm>
            <a:off x="9764212" y="1869242"/>
            <a:ext cx="322533" cy="17395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Imagen 5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68D4D4B-B660-3A92-DAFB-4CC4BFA0606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59161" y="1321066"/>
            <a:ext cx="1604192" cy="1435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AB000D24-3658-12A9-51B9-A69E40E7277A}"/>
                  </a:ext>
                </a:extLst>
              </p:cNvPr>
              <p:cNvSpPr txBox="1"/>
              <p:nvPr/>
            </p:nvSpPr>
            <p:spPr>
              <a:xfrm>
                <a:off x="10274696" y="984126"/>
                <a:ext cx="7887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𝑞</m:t>
                        </m:r>
                      </m:e>
                      <m:sub>
                        <m:r>
                          <a:rPr lang="es-ES" sz="1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𝑖𝑗</m:t>
                        </m:r>
                      </m:sub>
                    </m:sSub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AB000D24-3658-12A9-51B9-A69E40E72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696" y="984126"/>
                <a:ext cx="788792" cy="307777"/>
              </a:xfrm>
              <a:prstGeom prst="rect">
                <a:avLst/>
              </a:prstGeom>
              <a:blipFill>
                <a:blip r:embed="rId17"/>
                <a:stretch>
                  <a:fillRect l="-1563" t="-4000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Flecha derecha 58">
            <a:extLst>
              <a:ext uri="{FF2B5EF4-FFF2-40B4-BE49-F238E27FC236}">
                <a16:creationId xmlns:a16="http://schemas.microsoft.com/office/drawing/2014/main" id="{6EABB13F-BDAC-B0E9-8EEF-094D1B2189AB}"/>
              </a:ext>
            </a:extLst>
          </p:cNvPr>
          <p:cNvSpPr/>
          <p:nvPr/>
        </p:nvSpPr>
        <p:spPr>
          <a:xfrm>
            <a:off x="7589018" y="1818586"/>
            <a:ext cx="322533" cy="17395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Imagen 55" descr="Gráfico&#10;&#10;Descripción generada automáticamente">
            <a:extLst>
              <a:ext uri="{FF2B5EF4-FFF2-40B4-BE49-F238E27FC236}">
                <a16:creationId xmlns:a16="http://schemas.microsoft.com/office/drawing/2014/main" id="{2FD1BC25-5FD4-FDEC-7F21-1AFCD2192B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8112" y="1339629"/>
            <a:ext cx="1530280" cy="1351300"/>
          </a:xfrm>
          <a:prstGeom prst="rect">
            <a:avLst/>
          </a:prstGeom>
        </p:spPr>
      </p:pic>
      <p:sp>
        <p:nvSpPr>
          <p:cNvPr id="62" name="CuadroTexto 61">
            <a:extLst>
              <a:ext uri="{FF2B5EF4-FFF2-40B4-BE49-F238E27FC236}">
                <a16:creationId xmlns:a16="http://schemas.microsoft.com/office/drawing/2014/main" id="{81E6711B-53F0-609F-9259-74EA2C485539}"/>
              </a:ext>
            </a:extLst>
          </p:cNvPr>
          <p:cNvSpPr txBox="1"/>
          <p:nvPr/>
        </p:nvSpPr>
        <p:spPr>
          <a:xfrm>
            <a:off x="6404920" y="1193939"/>
            <a:ext cx="117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latin typeface="Cordia New" panose="020B0304020202020204" pitchFamily="34" charset="-34"/>
                <a:cs typeface="Cordia New" panose="020B0304020202020204" pitchFamily="34" charset="-34"/>
              </a:rPr>
              <a:t>original points Q</a:t>
            </a:r>
          </a:p>
        </p:txBody>
      </p:sp>
      <p:pic>
        <p:nvPicPr>
          <p:cNvPr id="61" name="Imagen 60" descr="Texto&#10;&#10;Descripción generada automáticamente">
            <a:extLst>
              <a:ext uri="{FF2B5EF4-FFF2-40B4-BE49-F238E27FC236}">
                <a16:creationId xmlns:a16="http://schemas.microsoft.com/office/drawing/2014/main" id="{5BB0A0FD-BE39-AF22-E1F7-B14D54F5A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29754" y="2114615"/>
            <a:ext cx="783982" cy="382191"/>
          </a:xfrm>
          <a:prstGeom prst="rect">
            <a:avLst/>
          </a:prstGeom>
        </p:spPr>
      </p:pic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C38D7092-2682-231D-F59D-F7BD549AD075}"/>
              </a:ext>
            </a:extLst>
          </p:cNvPr>
          <p:cNvCxnSpPr>
            <a:cxnSpLocks/>
          </p:cNvCxnSpPr>
          <p:nvPr/>
        </p:nvCxnSpPr>
        <p:spPr>
          <a:xfrm>
            <a:off x="6790208" y="2756577"/>
            <a:ext cx="0" cy="169938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6056BF4F-9D93-3506-3758-F4E3FAA750D3}"/>
              </a:ext>
            </a:extLst>
          </p:cNvPr>
          <p:cNvCxnSpPr>
            <a:cxnSpLocks/>
          </p:cNvCxnSpPr>
          <p:nvPr/>
        </p:nvCxnSpPr>
        <p:spPr>
          <a:xfrm flipH="1">
            <a:off x="6790208" y="2915948"/>
            <a:ext cx="3656957" cy="10567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58049A14-2E36-D98B-4FCB-A6E73D40035F}"/>
              </a:ext>
            </a:extLst>
          </p:cNvPr>
          <p:cNvCxnSpPr>
            <a:cxnSpLocks/>
          </p:cNvCxnSpPr>
          <p:nvPr/>
        </p:nvCxnSpPr>
        <p:spPr>
          <a:xfrm>
            <a:off x="10450330" y="2792221"/>
            <a:ext cx="0" cy="153724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6A19FAC9-ECC9-BA8C-4048-7ACFBA8E6008}"/>
              </a:ext>
            </a:extLst>
          </p:cNvPr>
          <p:cNvCxnSpPr>
            <a:cxnSpLocks/>
          </p:cNvCxnSpPr>
          <p:nvPr/>
        </p:nvCxnSpPr>
        <p:spPr>
          <a:xfrm>
            <a:off x="8397941" y="2921231"/>
            <a:ext cx="0" cy="153726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74">
            <a:extLst>
              <a:ext uri="{FF2B5EF4-FFF2-40B4-BE49-F238E27FC236}">
                <a16:creationId xmlns:a16="http://schemas.microsoft.com/office/drawing/2014/main" id="{ABC623FA-6AFC-43AF-8BCE-A9D051591FAD}"/>
              </a:ext>
            </a:extLst>
          </p:cNvPr>
          <p:cNvSpPr txBox="1"/>
          <p:nvPr/>
        </p:nvSpPr>
        <p:spPr>
          <a:xfrm>
            <a:off x="7276598" y="2982202"/>
            <a:ext cx="224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GB" sz="1400" i="1" u="sng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Estimation 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0" name="Imagen 9" descr="Texto, Carta&#10;&#10;Descripción generada automáticamente">
            <a:extLst>
              <a:ext uri="{FF2B5EF4-FFF2-40B4-BE49-F238E27FC236}">
                <a16:creationId xmlns:a16="http://schemas.microsoft.com/office/drawing/2014/main" id="{8042519B-83BB-16B6-06DE-8366A51B405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04970" y="3438313"/>
            <a:ext cx="1982013" cy="300305"/>
          </a:xfrm>
          <a:prstGeom prst="rect">
            <a:avLst/>
          </a:prstGeom>
        </p:spPr>
      </p:pic>
      <p:pic>
        <p:nvPicPr>
          <p:cNvPr id="16" name="Imagen 15" descr="Texto, Carta&#10;&#10;Descripción generada automáticamente">
            <a:extLst>
              <a:ext uri="{FF2B5EF4-FFF2-40B4-BE49-F238E27FC236}">
                <a16:creationId xmlns:a16="http://schemas.microsoft.com/office/drawing/2014/main" id="{3541766F-C905-EEF4-8FB8-72AFA20AD4B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43853" y="3428266"/>
            <a:ext cx="1987898" cy="307562"/>
          </a:xfrm>
          <a:prstGeom prst="rect">
            <a:avLst/>
          </a:prstGeom>
        </p:spPr>
      </p:pic>
      <p:pic>
        <p:nvPicPr>
          <p:cNvPr id="18" name="Imagen 17" descr="Texto&#10;&#10;Descripción generada automáticamente">
            <a:extLst>
              <a:ext uri="{FF2B5EF4-FFF2-40B4-BE49-F238E27FC236}">
                <a16:creationId xmlns:a16="http://schemas.microsoft.com/office/drawing/2014/main" id="{6C4603D5-9874-2F9A-9E14-DCADE37A252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35782" y="3419388"/>
            <a:ext cx="1982013" cy="302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8356F386-17D1-8AE7-E499-89F0ECEB927F}"/>
                  </a:ext>
                </a:extLst>
              </p:cNvPr>
              <p:cNvSpPr txBox="1"/>
              <p:nvPr/>
            </p:nvSpPr>
            <p:spPr>
              <a:xfrm>
                <a:off x="8998696" y="3016454"/>
                <a:ext cx="895207" cy="227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</m:ctrlPr>
                            </m:sSubPr>
                            <m:e>
                              <m:r>
                                <a:rPr lang="es-ES" sz="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s-ES" sz="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ij</m:t>
                              </m:r>
                            </m:sub>
                          </m:sSub>
                          <m:r>
                            <a:rPr lang="es-ES" sz="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=</m:t>
                          </m:r>
                          <m:r>
                            <a:rPr lang="es-ES" sz="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8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𝐣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s-ES" sz="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Q</m:t>
                      </m:r>
                      <m:r>
                        <a:rPr lang="es-ES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)</m:t>
                      </m:r>
                    </m:oMath>
                  </m:oMathPara>
                </a14:m>
                <a:endParaRPr lang="en-GB" sz="10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8356F386-17D1-8AE7-E499-89F0ECEB9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696" y="3016454"/>
                <a:ext cx="895207" cy="22705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5DC976F0-13D2-ED28-473C-438BB29E409A}"/>
                  </a:ext>
                </a:extLst>
              </p:cNvPr>
              <p:cNvSpPr txBox="1"/>
              <p:nvPr/>
            </p:nvSpPr>
            <p:spPr>
              <a:xfrm>
                <a:off x="8131167" y="3245411"/>
                <a:ext cx="895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0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1000" b="1" i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10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𝐛</m:t>
                          </m:r>
                        </m:sub>
                      </m:sSub>
                    </m:oMath>
                  </m:oMathPara>
                </a14:m>
                <a:endParaRPr lang="en-GB" sz="11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5DC976F0-13D2-ED28-473C-438BB29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167" y="3245411"/>
                <a:ext cx="895207" cy="24622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E39EA7A9-20A0-8382-C216-3241D0AFE30A}"/>
                  </a:ext>
                </a:extLst>
              </p:cNvPr>
              <p:cNvSpPr txBox="1"/>
              <p:nvPr/>
            </p:nvSpPr>
            <p:spPr>
              <a:xfrm>
                <a:off x="10221488" y="3236455"/>
                <a:ext cx="895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1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1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𝐜</m:t>
                          </m:r>
                        </m:sub>
                      </m:sSub>
                    </m:oMath>
                  </m:oMathPara>
                </a14:m>
                <a:endParaRPr lang="en-GB" sz="11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E39EA7A9-20A0-8382-C216-3241D0AFE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488" y="3236455"/>
                <a:ext cx="895207" cy="24622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E11971CA-B4D9-C1CA-C27A-86979869130F}"/>
              </a:ext>
            </a:extLst>
          </p:cNvPr>
          <p:cNvCxnSpPr>
            <a:cxnSpLocks/>
          </p:cNvCxnSpPr>
          <p:nvPr/>
        </p:nvCxnSpPr>
        <p:spPr>
          <a:xfrm>
            <a:off x="6790208" y="3726964"/>
            <a:ext cx="0" cy="159008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67A87A62-7097-B3D1-034D-F3654358FF11}"/>
              </a:ext>
            </a:extLst>
          </p:cNvPr>
          <p:cNvCxnSpPr>
            <a:cxnSpLocks/>
          </p:cNvCxnSpPr>
          <p:nvPr/>
        </p:nvCxnSpPr>
        <p:spPr>
          <a:xfrm flipH="1">
            <a:off x="6790208" y="3875405"/>
            <a:ext cx="3972332" cy="10567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>
            <a:extLst>
              <a:ext uri="{FF2B5EF4-FFF2-40B4-BE49-F238E27FC236}">
                <a16:creationId xmlns:a16="http://schemas.microsoft.com/office/drawing/2014/main" id="{434711BC-EEA4-9316-6547-7CFE987BFF75}"/>
              </a:ext>
            </a:extLst>
          </p:cNvPr>
          <p:cNvCxnSpPr>
            <a:cxnSpLocks/>
          </p:cNvCxnSpPr>
          <p:nvPr/>
        </p:nvCxnSpPr>
        <p:spPr>
          <a:xfrm>
            <a:off x="10765705" y="3726964"/>
            <a:ext cx="0" cy="153724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23518DBD-24F3-A6FC-9E77-9DCA1EBECD7A}"/>
              </a:ext>
            </a:extLst>
          </p:cNvPr>
          <p:cNvCxnSpPr>
            <a:cxnSpLocks/>
          </p:cNvCxnSpPr>
          <p:nvPr/>
        </p:nvCxnSpPr>
        <p:spPr>
          <a:xfrm>
            <a:off x="8606225" y="3734054"/>
            <a:ext cx="0" cy="28644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uadroTexto 84">
            <a:extLst>
              <a:ext uri="{FF2B5EF4-FFF2-40B4-BE49-F238E27FC236}">
                <a16:creationId xmlns:a16="http://schemas.microsoft.com/office/drawing/2014/main" id="{F4997F96-61D0-B285-22C3-FF1F36900E23}"/>
              </a:ext>
            </a:extLst>
          </p:cNvPr>
          <p:cNvSpPr txBox="1"/>
          <p:nvPr/>
        </p:nvSpPr>
        <p:spPr>
          <a:xfrm>
            <a:off x="7368406" y="3961667"/>
            <a:ext cx="224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GB" sz="1400" i="1" u="sng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 matrix estimation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uadroTexto 85">
                <a:extLst>
                  <a:ext uri="{FF2B5EF4-FFF2-40B4-BE49-F238E27FC236}">
                    <a16:creationId xmlns:a16="http://schemas.microsoft.com/office/drawing/2014/main" id="{57D99751-86D3-A6A5-3528-9D2A5CDCE74A}"/>
                  </a:ext>
                </a:extLst>
              </p:cNvPr>
              <p:cNvSpPr txBox="1"/>
              <p:nvPr/>
            </p:nvSpPr>
            <p:spPr>
              <a:xfrm>
                <a:off x="6225793" y="3233720"/>
                <a:ext cx="895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10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1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𝐚</m:t>
                          </m:r>
                        </m:sub>
                      </m:sSub>
                    </m:oMath>
                  </m:oMathPara>
                </a14:m>
                <a:endParaRPr lang="en-GB" sz="11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86" name="CuadroTexto 85">
                <a:extLst>
                  <a:ext uri="{FF2B5EF4-FFF2-40B4-BE49-F238E27FC236}">
                    <a16:creationId xmlns:a16="http://schemas.microsoft.com/office/drawing/2014/main" id="{57D99751-86D3-A6A5-3528-9D2A5CDC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793" y="3233720"/>
                <a:ext cx="895207" cy="24622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uadroTexto 86">
            <a:extLst>
              <a:ext uri="{FF2B5EF4-FFF2-40B4-BE49-F238E27FC236}">
                <a16:creationId xmlns:a16="http://schemas.microsoft.com/office/drawing/2014/main" id="{EAFF96CB-3765-C1F1-81CE-7391DB396CDE}"/>
              </a:ext>
            </a:extLst>
          </p:cNvPr>
          <p:cNvSpPr txBox="1"/>
          <p:nvPr/>
        </p:nvSpPr>
        <p:spPr>
          <a:xfrm>
            <a:off x="6416568" y="4525938"/>
            <a:ext cx="74727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B</a:t>
            </a:r>
            <a:r>
              <a:rPr lang="en-GB" sz="1200" baseline="-25000">
                <a:latin typeface="Cordia New" panose="020B0304020202020204" pitchFamily="34" charset="-34"/>
                <a:cs typeface="Cordia New" panose="020B0304020202020204" pitchFamily="34" charset="-34"/>
              </a:rPr>
              <a:t>true</a:t>
            </a:r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=K</a:t>
            </a:r>
            <a:r>
              <a:rPr lang="en-GB" sz="1200" baseline="30000">
                <a:latin typeface="Cordia New" panose="020B0304020202020204" pitchFamily="34" charset="-34"/>
                <a:cs typeface="Cordia New" panose="020B0304020202020204" pitchFamily="34" charset="-34"/>
              </a:rPr>
              <a:t>-T</a:t>
            </a:r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K</a:t>
            </a:r>
            <a:r>
              <a:rPr lang="en-GB" sz="1200" baseline="30000">
                <a:latin typeface="Cordia New" panose="020B0304020202020204" pitchFamily="34" charset="-34"/>
                <a:cs typeface="Cordia New" panose="020B0304020202020204" pitchFamily="34" charset="-34"/>
              </a:rPr>
              <a:t>-1</a:t>
            </a:r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pic>
        <p:nvPicPr>
          <p:cNvPr id="42" name="Imagen 41" descr="Gráfico, Texto, Carta&#10;&#10;Descripción generada automáticamente">
            <a:extLst>
              <a:ext uri="{FF2B5EF4-FFF2-40B4-BE49-F238E27FC236}">
                <a16:creationId xmlns:a16="http://schemas.microsoft.com/office/drawing/2014/main" id="{4BC16116-2E71-D7AC-D31B-41A6FD692109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b="66623"/>
          <a:stretch/>
        </p:blipFill>
        <p:spPr>
          <a:xfrm>
            <a:off x="6411774" y="4774681"/>
            <a:ext cx="3972332" cy="234726"/>
          </a:xfrm>
          <a:prstGeom prst="rect">
            <a:avLst/>
          </a:prstGeom>
        </p:spPr>
      </p:pic>
      <p:pic>
        <p:nvPicPr>
          <p:cNvPr id="89" name="Imagen 88" descr="Gráfico, Texto, Carta&#10;&#10;Descripción generada automáticamente">
            <a:extLst>
              <a:ext uri="{FF2B5EF4-FFF2-40B4-BE49-F238E27FC236}">
                <a16:creationId xmlns:a16="http://schemas.microsoft.com/office/drawing/2014/main" id="{015491FF-4613-9939-AC10-979657E9131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t="57542" b="9081"/>
          <a:stretch/>
        </p:blipFill>
        <p:spPr>
          <a:xfrm>
            <a:off x="6404920" y="4208824"/>
            <a:ext cx="3972332" cy="234726"/>
          </a:xfrm>
          <a:prstGeom prst="rect">
            <a:avLst/>
          </a:prstGeom>
        </p:spPr>
      </p:pic>
      <p:sp>
        <p:nvSpPr>
          <p:cNvPr id="90" name="Flecha curvada hacia abajo 89">
            <a:extLst>
              <a:ext uri="{FF2B5EF4-FFF2-40B4-BE49-F238E27FC236}">
                <a16:creationId xmlns:a16="http://schemas.microsoft.com/office/drawing/2014/main" id="{33A927D4-9096-381F-E763-732F22A51F0D}"/>
              </a:ext>
            </a:extLst>
          </p:cNvPr>
          <p:cNvSpPr/>
          <p:nvPr/>
        </p:nvSpPr>
        <p:spPr>
          <a:xfrm rot="5400000">
            <a:off x="10206556" y="4493206"/>
            <a:ext cx="693857" cy="338545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D6A34F3E-52CE-3638-8D2E-09AFF84ACC03}"/>
              </a:ext>
            </a:extLst>
          </p:cNvPr>
          <p:cNvSpPr txBox="1"/>
          <p:nvPr/>
        </p:nvSpPr>
        <p:spPr>
          <a:xfrm>
            <a:off x="10722757" y="4443550"/>
            <a:ext cx="592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x scale</a:t>
            </a:r>
            <a:endParaRPr lang="en-GB" sz="1400" b="1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23DE7EBC-F750-8BD7-CD16-042C5BBF9FF8}"/>
              </a:ext>
            </a:extLst>
          </p:cNvPr>
          <p:cNvSpPr txBox="1"/>
          <p:nvPr/>
        </p:nvSpPr>
        <p:spPr>
          <a:xfrm>
            <a:off x="7413250" y="5138922"/>
            <a:ext cx="308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GB" sz="1400" i="1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Estimation of Camera </a:t>
            </a:r>
            <a:r>
              <a:rPr lang="en-GB" sz="1400" i="1" u="sng" dirty="0" err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Intrinsics</a:t>
            </a:r>
            <a:r>
              <a:rPr lang="en-GB" sz="1400" i="1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and </a:t>
            </a:r>
            <a:r>
              <a:rPr lang="en-GB" sz="1400" i="1" u="sng" dirty="0" err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Extrinsics</a:t>
            </a:r>
            <a:endParaRPr lang="en-GB" sz="1400" b="1" i="1" u="sng" dirty="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6EC19630-AAA6-E608-24D9-C8AF52A99960}"/>
              </a:ext>
            </a:extLst>
          </p:cNvPr>
          <p:cNvCxnSpPr>
            <a:cxnSpLocks/>
          </p:cNvCxnSpPr>
          <p:nvPr/>
        </p:nvCxnSpPr>
        <p:spPr>
          <a:xfrm>
            <a:off x="6102349" y="4299074"/>
            <a:ext cx="0" cy="98138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97">
            <a:extLst>
              <a:ext uri="{FF2B5EF4-FFF2-40B4-BE49-F238E27FC236}">
                <a16:creationId xmlns:a16="http://schemas.microsoft.com/office/drawing/2014/main" id="{BAFBE19E-5321-4E4C-34D7-8D95B5B10671}"/>
              </a:ext>
            </a:extLst>
          </p:cNvPr>
          <p:cNvCxnSpPr>
            <a:cxnSpLocks/>
          </p:cNvCxnSpPr>
          <p:nvPr/>
        </p:nvCxnSpPr>
        <p:spPr>
          <a:xfrm flipH="1">
            <a:off x="6094112" y="5292811"/>
            <a:ext cx="1489104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>
            <a:extLst>
              <a:ext uri="{FF2B5EF4-FFF2-40B4-BE49-F238E27FC236}">
                <a16:creationId xmlns:a16="http://schemas.microsoft.com/office/drawing/2014/main" id="{DA99BC8C-A7F3-9796-D142-694B9353B901}"/>
              </a:ext>
            </a:extLst>
          </p:cNvPr>
          <p:cNvCxnSpPr>
            <a:cxnSpLocks/>
          </p:cNvCxnSpPr>
          <p:nvPr/>
        </p:nvCxnSpPr>
        <p:spPr>
          <a:xfrm flipH="1">
            <a:off x="6096000" y="4299074"/>
            <a:ext cx="221239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C3C0DC7D-08E2-3A8C-E79D-6830B5ABFFF8}"/>
              </a:ext>
            </a:extLst>
          </p:cNvPr>
          <p:cNvGrpSpPr/>
          <p:nvPr/>
        </p:nvGrpSpPr>
        <p:grpSpPr>
          <a:xfrm>
            <a:off x="6384923" y="5617020"/>
            <a:ext cx="1723378" cy="417498"/>
            <a:chOff x="6330807" y="5573937"/>
            <a:chExt cx="1723378" cy="417498"/>
          </a:xfrm>
        </p:grpSpPr>
        <p:pic>
          <p:nvPicPr>
            <p:cNvPr id="103" name="Imagen 102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48C22B4A-AB77-574A-59E9-C339E84BF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t="6709"/>
            <a:stretch/>
          </p:blipFill>
          <p:spPr>
            <a:xfrm>
              <a:off x="6634701" y="5573937"/>
              <a:ext cx="1419484" cy="417498"/>
            </a:xfrm>
            <a:prstGeom prst="rect">
              <a:avLst/>
            </a:prstGeom>
          </p:spPr>
        </p:pic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F68CDD39-C495-ED4A-D619-49806EF24519}"/>
                </a:ext>
              </a:extLst>
            </p:cNvPr>
            <p:cNvSpPr txBox="1"/>
            <p:nvPr/>
          </p:nvSpPr>
          <p:spPr>
            <a:xfrm>
              <a:off x="6330807" y="5613409"/>
              <a:ext cx="3824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K= </a:t>
              </a:r>
            </a:p>
          </p:txBody>
        </p:sp>
      </p:grp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F0C153B8-1842-6F5A-BC6D-AE7FDA568806}"/>
              </a:ext>
            </a:extLst>
          </p:cNvPr>
          <p:cNvGrpSpPr/>
          <p:nvPr/>
        </p:nvGrpSpPr>
        <p:grpSpPr>
          <a:xfrm>
            <a:off x="8308108" y="5501314"/>
            <a:ext cx="3006858" cy="644745"/>
            <a:chOff x="8544108" y="5460124"/>
            <a:chExt cx="3006858" cy="644745"/>
          </a:xfrm>
        </p:grpSpPr>
        <p:pic>
          <p:nvPicPr>
            <p:cNvPr id="108" name="Imagen 107" descr="Texto&#10;&#10;Descripción generada automáticamente">
              <a:extLst>
                <a:ext uri="{FF2B5EF4-FFF2-40B4-BE49-F238E27FC236}">
                  <a16:creationId xmlns:a16="http://schemas.microsoft.com/office/drawing/2014/main" id="{CA28DAD6-287B-3FDF-9864-9F15F6E4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8608494" y="5552455"/>
              <a:ext cx="901664" cy="441321"/>
            </a:xfrm>
            <a:prstGeom prst="rect">
              <a:avLst/>
            </a:prstGeom>
          </p:spPr>
        </p:pic>
        <p:pic>
          <p:nvPicPr>
            <p:cNvPr id="110" name="Imagen 109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3264CA4B-0636-A367-13C6-2AF66758F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609422" y="5527741"/>
              <a:ext cx="936493" cy="470206"/>
            </a:xfrm>
            <a:prstGeom prst="rect">
              <a:avLst/>
            </a:prstGeom>
          </p:spPr>
        </p:pic>
        <p:pic>
          <p:nvPicPr>
            <p:cNvPr id="112" name="Imagen 111" descr="Texto&#10;&#10;Descripción generada automáticamente">
              <a:extLst>
                <a:ext uri="{FF2B5EF4-FFF2-40B4-BE49-F238E27FC236}">
                  <a16:creationId xmlns:a16="http://schemas.microsoft.com/office/drawing/2014/main" id="{AA5AF962-B9CF-E7FC-1882-7C6A82B77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0576171" y="5552665"/>
              <a:ext cx="936493" cy="450614"/>
            </a:xfrm>
            <a:prstGeom prst="rect">
              <a:avLst/>
            </a:prstGeom>
          </p:spPr>
        </p:pic>
        <p:sp>
          <p:nvSpPr>
            <p:cNvPr id="113" name="Rectángulo redondeado 112">
              <a:extLst>
                <a:ext uri="{FF2B5EF4-FFF2-40B4-BE49-F238E27FC236}">
                  <a16:creationId xmlns:a16="http://schemas.microsoft.com/office/drawing/2014/main" id="{87570C7C-459E-B7A1-C884-3FE8BACD9944}"/>
                </a:ext>
              </a:extLst>
            </p:cNvPr>
            <p:cNvSpPr/>
            <p:nvPr/>
          </p:nvSpPr>
          <p:spPr>
            <a:xfrm>
              <a:off x="8544108" y="5460124"/>
              <a:ext cx="3006858" cy="644745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5914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lecha derecha 68">
            <a:extLst>
              <a:ext uri="{FF2B5EF4-FFF2-40B4-BE49-F238E27FC236}">
                <a16:creationId xmlns:a16="http://schemas.microsoft.com/office/drawing/2014/main" id="{79D42D34-50CB-7685-698A-487EEFCAC11F}"/>
              </a:ext>
            </a:extLst>
          </p:cNvPr>
          <p:cNvSpPr/>
          <p:nvPr/>
        </p:nvSpPr>
        <p:spPr>
          <a:xfrm rot="3849602">
            <a:off x="9372634" y="3419579"/>
            <a:ext cx="380732" cy="16580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5.Nonlinear optimization and camera calibration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421967" y="676294"/>
            <a:ext cx="5401683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224319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Triangulation: Linear Algorithm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685567" y="762941"/>
            <a:ext cx="264659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Camera Calibration with OpenCV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AAD8A02-1DC6-D13C-7F18-3261A24D4A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4" t="2690" r="8152" b="5759"/>
          <a:stretch/>
        </p:blipFill>
        <p:spPr>
          <a:xfrm>
            <a:off x="787362" y="1132273"/>
            <a:ext cx="2588963" cy="241965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538CDE4-3B6F-2A78-13F0-09FD0D1AEA8D}"/>
              </a:ext>
            </a:extLst>
          </p:cNvPr>
          <p:cNvSpPr txBox="1"/>
          <p:nvPr/>
        </p:nvSpPr>
        <p:spPr>
          <a:xfrm>
            <a:off x="1838536" y="1512791"/>
            <a:ext cx="10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(1300,1100,1)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709DCB6-1E7F-E751-DCF8-67A1D4F89651}"/>
              </a:ext>
            </a:extLst>
          </p:cNvPr>
          <p:cNvSpPr txBox="1"/>
          <p:nvPr/>
        </p:nvSpPr>
        <p:spPr>
          <a:xfrm>
            <a:off x="1212731" y="1801771"/>
            <a:ext cx="10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(635,435,1)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EC6E352-C362-7154-C60D-435AD4225C0B}"/>
              </a:ext>
            </a:extLst>
          </p:cNvPr>
          <p:cNvSpPr txBox="1"/>
          <p:nvPr/>
        </p:nvSpPr>
        <p:spPr>
          <a:xfrm>
            <a:off x="368350" y="2565527"/>
            <a:ext cx="10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(1,1,0)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7F8224F-3B66-4477-43BC-493F502DBB6B}"/>
              </a:ext>
            </a:extLst>
          </p:cNvPr>
          <p:cNvCxnSpPr>
            <a:cxnSpLocks/>
          </p:cNvCxnSpPr>
          <p:nvPr/>
        </p:nvCxnSpPr>
        <p:spPr>
          <a:xfrm>
            <a:off x="2908453" y="1667163"/>
            <a:ext cx="720000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E1C5840-FCFD-CD6C-01C9-4216ECB90867}"/>
              </a:ext>
            </a:extLst>
          </p:cNvPr>
          <p:cNvCxnSpPr>
            <a:cxnSpLocks/>
          </p:cNvCxnSpPr>
          <p:nvPr/>
        </p:nvCxnSpPr>
        <p:spPr>
          <a:xfrm>
            <a:off x="2161412" y="1954686"/>
            <a:ext cx="1476000" cy="0"/>
          </a:xfrm>
          <a:prstGeom prst="straightConnector1">
            <a:avLst/>
          </a:prstGeom>
          <a:ln w="12700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4CDF7F6-0FBD-17D2-0BCA-69979EDD6BF9}"/>
              </a:ext>
            </a:extLst>
          </p:cNvPr>
          <p:cNvSpPr txBox="1"/>
          <p:nvPr/>
        </p:nvSpPr>
        <p:spPr>
          <a:xfrm>
            <a:off x="3194707" y="1359386"/>
            <a:ext cx="776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+ noise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C67022C-EDA2-7366-818F-6FC518A5E2A4}"/>
              </a:ext>
            </a:extLst>
          </p:cNvPr>
          <p:cNvSpPr txBox="1"/>
          <p:nvPr/>
        </p:nvSpPr>
        <p:spPr>
          <a:xfrm>
            <a:off x="3682192" y="1667163"/>
            <a:ext cx="77687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Triangulation</a:t>
            </a:r>
          </a:p>
        </p:txBody>
      </p:sp>
      <p:sp>
        <p:nvSpPr>
          <p:cNvPr id="20" name="Flecha derecha 19">
            <a:extLst>
              <a:ext uri="{FF2B5EF4-FFF2-40B4-BE49-F238E27FC236}">
                <a16:creationId xmlns:a16="http://schemas.microsoft.com/office/drawing/2014/main" id="{3D74A8A0-63E1-67C7-271C-F6A1DC2610ED}"/>
              </a:ext>
            </a:extLst>
          </p:cNvPr>
          <p:cNvSpPr/>
          <p:nvPr/>
        </p:nvSpPr>
        <p:spPr>
          <a:xfrm>
            <a:off x="4459064" y="1711662"/>
            <a:ext cx="116022" cy="20319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630BDCA-E8AE-FC9B-1074-702761BA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56"/>
          <a:stretch/>
        </p:blipFill>
        <p:spPr>
          <a:xfrm>
            <a:off x="4637755" y="1744359"/>
            <a:ext cx="1458245" cy="11482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DF74C73A-F162-8811-F8E5-C0592E3E564B}"/>
              </a:ext>
            </a:extLst>
          </p:cNvPr>
          <p:cNvSpPr txBox="1"/>
          <p:nvPr/>
        </p:nvSpPr>
        <p:spPr>
          <a:xfrm>
            <a:off x="4547037" y="1492369"/>
            <a:ext cx="776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Q’=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4B3E00B-7FA3-D696-6B51-1E7D5601F893}"/>
              </a:ext>
            </a:extLst>
          </p:cNvPr>
          <p:cNvSpPr txBox="1"/>
          <p:nvPr/>
        </p:nvSpPr>
        <p:spPr>
          <a:xfrm>
            <a:off x="3268904" y="2291643"/>
            <a:ext cx="1994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(1310.49,1089.49,1)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159537A-7551-E4D5-AE0D-14D8CE9E0851}"/>
              </a:ext>
            </a:extLst>
          </p:cNvPr>
          <p:cNvSpPr txBox="1"/>
          <p:nvPr/>
        </p:nvSpPr>
        <p:spPr>
          <a:xfrm>
            <a:off x="3252984" y="2549400"/>
            <a:ext cx="1898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(635.53,434.48,1)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80334B2-0A6D-FD02-947D-9EE0B240EBD9}"/>
                  </a:ext>
                </a:extLst>
              </p:cNvPr>
              <p:cNvSpPr txBox="1"/>
              <p:nvPr/>
            </p:nvSpPr>
            <p:spPr>
              <a:xfrm>
                <a:off x="5151466" y="2291642"/>
                <a:ext cx="103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13.4 pixels</a:t>
                </a:r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80334B2-0A6D-FD02-947D-9EE0B240E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466" y="2291642"/>
                <a:ext cx="1037214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AC9C0393-D2DD-427F-4F74-5425231DD396}"/>
                  </a:ext>
                </a:extLst>
              </p:cNvPr>
              <p:cNvSpPr txBox="1"/>
              <p:nvPr/>
            </p:nvSpPr>
            <p:spPr>
              <a:xfrm>
                <a:off x="5159650" y="2549400"/>
                <a:ext cx="103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0.67 pixels</a:t>
                </a:r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AC9C0393-D2DD-427F-4F74-5425231DD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650" y="2549400"/>
                <a:ext cx="1037214" cy="307777"/>
              </a:xfrm>
              <a:prstGeom prst="rect">
                <a:avLst/>
              </a:prstGeom>
              <a:blipFill>
                <a:blip r:embed="rId7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uadroTexto 34">
            <a:extLst>
              <a:ext uri="{FF2B5EF4-FFF2-40B4-BE49-F238E27FC236}">
                <a16:creationId xmlns:a16="http://schemas.microsoft.com/office/drawing/2014/main" id="{E6D87D8B-9D5A-A6EE-9D2B-C3B748A50958}"/>
              </a:ext>
            </a:extLst>
          </p:cNvPr>
          <p:cNvSpPr txBox="1"/>
          <p:nvPr/>
        </p:nvSpPr>
        <p:spPr>
          <a:xfrm>
            <a:off x="4547037" y="1817197"/>
            <a:ext cx="99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||Q-Q’||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  <a:r>
              <a:rPr lang="en-GB" sz="1400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0.021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4BC7061-3896-DD57-178B-DE56417E1F73}"/>
              </a:ext>
            </a:extLst>
          </p:cNvPr>
          <p:cNvSpPr txBox="1"/>
          <p:nvPr/>
        </p:nvSpPr>
        <p:spPr>
          <a:xfrm>
            <a:off x="1547053" y="1956519"/>
            <a:ext cx="68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=20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1B2CEBB-1998-3CD2-468C-A0B3B292EDA4}"/>
              </a:ext>
            </a:extLst>
          </p:cNvPr>
          <p:cNvSpPr txBox="1"/>
          <p:nvPr/>
        </p:nvSpPr>
        <p:spPr>
          <a:xfrm>
            <a:off x="2262622" y="1670297"/>
            <a:ext cx="68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=1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F9FCD29-F4A7-E1A1-02B7-7E059C392219}"/>
              </a:ext>
            </a:extLst>
          </p:cNvPr>
          <p:cNvSpPr txBox="1"/>
          <p:nvPr/>
        </p:nvSpPr>
        <p:spPr>
          <a:xfrm>
            <a:off x="608985" y="3745758"/>
            <a:ext cx="265991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Triangulation: Nonlinear optimization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59C2F71-C0B7-5805-406A-9555138E387A}"/>
              </a:ext>
            </a:extLst>
          </p:cNvPr>
          <p:cNvSpPr txBox="1"/>
          <p:nvPr/>
        </p:nvSpPr>
        <p:spPr>
          <a:xfrm>
            <a:off x="2417154" y="4277638"/>
            <a:ext cx="166461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Optimization: Least Squares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C922F4C-D6B5-69DA-A5EB-5E4C2DC2B674}"/>
              </a:ext>
            </a:extLst>
          </p:cNvPr>
          <p:cNvSpPr txBox="1"/>
          <p:nvPr/>
        </p:nvSpPr>
        <p:spPr>
          <a:xfrm>
            <a:off x="863894" y="4160716"/>
            <a:ext cx="11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Initial guess: Q’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9868FBBB-825B-884B-A316-6F66CB635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56"/>
          <a:stretch/>
        </p:blipFill>
        <p:spPr>
          <a:xfrm>
            <a:off x="659587" y="4405515"/>
            <a:ext cx="1458245" cy="114823"/>
          </a:xfrm>
          <a:prstGeom prst="rect">
            <a:avLst/>
          </a:prstGeom>
        </p:spPr>
      </p:pic>
      <p:sp>
        <p:nvSpPr>
          <p:cNvPr id="39" name="Flecha derecha 38">
            <a:extLst>
              <a:ext uri="{FF2B5EF4-FFF2-40B4-BE49-F238E27FC236}">
                <a16:creationId xmlns:a16="http://schemas.microsoft.com/office/drawing/2014/main" id="{89629F86-0471-CF22-1E51-268D600CC433}"/>
              </a:ext>
            </a:extLst>
          </p:cNvPr>
          <p:cNvSpPr/>
          <p:nvPr/>
        </p:nvSpPr>
        <p:spPr>
          <a:xfrm>
            <a:off x="2171186" y="4299112"/>
            <a:ext cx="273356" cy="21280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7A1A1FD-B834-0FCB-DC0D-AB56946164C1}"/>
              </a:ext>
            </a:extLst>
          </p:cNvPr>
          <p:cNvSpPr txBox="1"/>
          <p:nvPr/>
        </p:nvSpPr>
        <p:spPr>
          <a:xfrm>
            <a:off x="4186828" y="4242197"/>
            <a:ext cx="16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(P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 - q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) 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+ 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(P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 - q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</a:p>
        </p:txBody>
      </p:sp>
      <p:sp>
        <p:nvSpPr>
          <p:cNvPr id="45" name="Flecha curvada hacia abajo 44">
            <a:extLst>
              <a:ext uri="{FF2B5EF4-FFF2-40B4-BE49-F238E27FC236}">
                <a16:creationId xmlns:a16="http://schemas.microsoft.com/office/drawing/2014/main" id="{ED0CEC5A-C03A-DCEC-B301-F05E95326DE6}"/>
              </a:ext>
            </a:extLst>
          </p:cNvPr>
          <p:cNvSpPr/>
          <p:nvPr/>
        </p:nvSpPr>
        <p:spPr>
          <a:xfrm rot="10800000">
            <a:off x="2294828" y="4568720"/>
            <a:ext cx="1767770" cy="473667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77538BB-9096-8CD1-4A14-E5B066663401}"/>
              </a:ext>
            </a:extLst>
          </p:cNvPr>
          <p:cNvSpPr txBox="1"/>
          <p:nvPr/>
        </p:nvSpPr>
        <p:spPr>
          <a:xfrm>
            <a:off x="4334645" y="4078362"/>
            <a:ext cx="11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Residuals: </a:t>
            </a:r>
          </a:p>
        </p:txBody>
      </p:sp>
      <p:sp>
        <p:nvSpPr>
          <p:cNvPr id="47" name="Flecha derecha 46">
            <a:extLst>
              <a:ext uri="{FF2B5EF4-FFF2-40B4-BE49-F238E27FC236}">
                <a16:creationId xmlns:a16="http://schemas.microsoft.com/office/drawing/2014/main" id="{BF8EDD4B-BBEA-0A11-4A0E-065F81D9919D}"/>
              </a:ext>
            </a:extLst>
          </p:cNvPr>
          <p:cNvSpPr/>
          <p:nvPr/>
        </p:nvSpPr>
        <p:spPr>
          <a:xfrm>
            <a:off x="4031692" y="4299112"/>
            <a:ext cx="273356" cy="21280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B76D004D-6849-C7CC-4476-E546040C7B4B}"/>
              </a:ext>
            </a:extLst>
          </p:cNvPr>
          <p:cNvSpPr txBox="1"/>
          <p:nvPr/>
        </p:nvSpPr>
        <p:spPr>
          <a:xfrm>
            <a:off x="2685082" y="5117452"/>
            <a:ext cx="125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Optimization of Q’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956A977-7307-1ECC-FB7E-21C3D9D86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1843" y="5432655"/>
            <a:ext cx="1785977" cy="205791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229E7126-EA50-A8B8-C0D7-7C261AEDF6A6}"/>
              </a:ext>
            </a:extLst>
          </p:cNvPr>
          <p:cNvSpPr txBox="1"/>
          <p:nvPr/>
        </p:nvSpPr>
        <p:spPr>
          <a:xfrm>
            <a:off x="1854456" y="5720997"/>
            <a:ext cx="1994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(1310.49,1089.49,1)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DF50BCC-0445-1A6F-0533-E15778A3E6F9}"/>
              </a:ext>
            </a:extLst>
          </p:cNvPr>
          <p:cNvSpPr txBox="1"/>
          <p:nvPr/>
        </p:nvSpPr>
        <p:spPr>
          <a:xfrm>
            <a:off x="1838536" y="5978754"/>
            <a:ext cx="1898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(635.53,434.48,1)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6345F6D3-B747-87AF-385B-705A75334AA0}"/>
                  </a:ext>
                </a:extLst>
              </p:cNvPr>
              <p:cNvSpPr txBox="1"/>
              <p:nvPr/>
            </p:nvSpPr>
            <p:spPr>
              <a:xfrm>
                <a:off x="3760324" y="5734516"/>
                <a:ext cx="103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1.34 pixels</a:t>
                </a:r>
              </a:p>
            </p:txBody>
          </p:sp>
        </mc:Choice>
        <mc:Fallback xmlns="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6345F6D3-B747-87AF-385B-705A75334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324" y="5734516"/>
                <a:ext cx="1037214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B8ED9E56-2379-C96C-36D0-73354E757453}"/>
                  </a:ext>
                </a:extLst>
              </p:cNvPr>
              <p:cNvSpPr txBox="1"/>
              <p:nvPr/>
            </p:nvSpPr>
            <p:spPr>
              <a:xfrm>
                <a:off x="3745202" y="5978754"/>
                <a:ext cx="11450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0.067 pixels</a:t>
                </a:r>
              </a:p>
            </p:txBody>
          </p:sp>
        </mc:Choice>
        <mc:Fallback xmlns="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B8ED9E56-2379-C96C-36D0-73354E757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202" y="5978754"/>
                <a:ext cx="1145052" cy="307777"/>
              </a:xfrm>
              <a:prstGeom prst="rect">
                <a:avLst/>
              </a:prstGeom>
              <a:blipFill>
                <a:blip r:embed="rId10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uadroTexto 52">
            <a:extLst>
              <a:ext uri="{FF2B5EF4-FFF2-40B4-BE49-F238E27FC236}">
                <a16:creationId xmlns:a16="http://schemas.microsoft.com/office/drawing/2014/main" id="{B3E1EC82-D609-6104-433B-51312673FAF0}"/>
              </a:ext>
            </a:extLst>
          </p:cNvPr>
          <p:cNvSpPr txBox="1"/>
          <p:nvPr/>
        </p:nvSpPr>
        <p:spPr>
          <a:xfrm>
            <a:off x="3935201" y="5388210"/>
            <a:ext cx="125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||Q-Q’||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  <a:r>
              <a:rPr lang="en-GB" sz="1400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0.0021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33B37F6-48F2-87C5-9D24-7AEFBA61852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023" t="1528"/>
          <a:stretch/>
        </p:blipFill>
        <p:spPr>
          <a:xfrm>
            <a:off x="8764967" y="1238029"/>
            <a:ext cx="889787" cy="136937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B8D4779-D120-B480-3C13-773AF9F4EA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1061" y="1231040"/>
            <a:ext cx="900000" cy="1339535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8920F617-7B9C-340B-E077-A3C8B0519D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0848" y="1226305"/>
            <a:ext cx="936841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81F4ECA4-21A6-E322-F479-DCB988F96A7E}"/>
                  </a:ext>
                </a:extLst>
              </p:cNvPr>
              <p:cNvSpPr txBox="1"/>
              <p:nvPr/>
            </p:nvSpPr>
            <p:spPr>
              <a:xfrm>
                <a:off x="9996281" y="963065"/>
                <a:ext cx="153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~</m:t>
                    </m:r>
                  </m:oMath>
                </a14:m>
                <a:r>
                  <a:rPr lang="en-GB" sz="1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20 images of 400x600</a:t>
                </a:r>
                <a:endParaRPr lang="en-GB" sz="1400" b="1" u="sng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81F4ECA4-21A6-E322-F479-DCB988F96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281" y="963065"/>
                <a:ext cx="1538469" cy="307777"/>
              </a:xfrm>
              <a:prstGeom prst="rect">
                <a:avLst/>
              </a:prstGeom>
              <a:blipFill>
                <a:blip r:embed="rId14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uadroTexto 55">
            <a:extLst>
              <a:ext uri="{FF2B5EF4-FFF2-40B4-BE49-F238E27FC236}">
                <a16:creationId xmlns:a16="http://schemas.microsoft.com/office/drawing/2014/main" id="{24C23428-AF92-3D30-F7C3-B955284E88A5}"/>
              </a:ext>
            </a:extLst>
          </p:cNvPr>
          <p:cNvSpPr txBox="1"/>
          <p:nvPr/>
        </p:nvSpPr>
        <p:spPr>
          <a:xfrm>
            <a:off x="9205983" y="2588816"/>
            <a:ext cx="1753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ij</a:t>
            </a:r>
            <a:r>
              <a:rPr lang="en-GB" sz="1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: 7x10 detected corners</a:t>
            </a:r>
          </a:p>
        </p:txBody>
      </p:sp>
      <p:sp>
        <p:nvSpPr>
          <p:cNvPr id="57" name="Flecha derecha 56">
            <a:extLst>
              <a:ext uri="{FF2B5EF4-FFF2-40B4-BE49-F238E27FC236}">
                <a16:creationId xmlns:a16="http://schemas.microsoft.com/office/drawing/2014/main" id="{5367B389-A3CF-5EAD-8696-68D9635604A2}"/>
              </a:ext>
            </a:extLst>
          </p:cNvPr>
          <p:cNvSpPr/>
          <p:nvPr/>
        </p:nvSpPr>
        <p:spPr>
          <a:xfrm rot="7225295">
            <a:off x="8574600" y="3376597"/>
            <a:ext cx="380732" cy="16580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errar llave 20">
            <a:extLst>
              <a:ext uri="{FF2B5EF4-FFF2-40B4-BE49-F238E27FC236}">
                <a16:creationId xmlns:a16="http://schemas.microsoft.com/office/drawing/2014/main" id="{8D5C40EE-C136-58F2-F439-321C33FFFEE8}"/>
              </a:ext>
            </a:extLst>
          </p:cNvPr>
          <p:cNvSpPr/>
          <p:nvPr/>
        </p:nvSpPr>
        <p:spPr>
          <a:xfrm rot="5400000">
            <a:off x="9069080" y="999858"/>
            <a:ext cx="154997" cy="3984951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95142028-A8FB-F4CF-8007-D3C807B3B4CC}"/>
              </a:ext>
            </a:extLst>
          </p:cNvPr>
          <p:cNvSpPr txBox="1"/>
          <p:nvPr/>
        </p:nvSpPr>
        <p:spPr>
          <a:xfrm>
            <a:off x="8520777" y="3114722"/>
            <a:ext cx="129369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Camera Calibration</a:t>
            </a:r>
          </a:p>
        </p:txBody>
      </p:sp>
      <p:pic>
        <p:nvPicPr>
          <p:cNvPr id="23" name="Imagen 2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F686025B-8FB3-12D8-8915-7721BD67007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426" t="2547" r="3726" b="2974"/>
          <a:stretch/>
        </p:blipFill>
        <p:spPr>
          <a:xfrm>
            <a:off x="6766157" y="1434536"/>
            <a:ext cx="1539346" cy="1350024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1F3958FF-FA61-7F45-A7D7-61C6739625D5}"/>
              </a:ext>
            </a:extLst>
          </p:cNvPr>
          <p:cNvSpPr txBox="1"/>
          <p:nvPr/>
        </p:nvSpPr>
        <p:spPr>
          <a:xfrm>
            <a:off x="6703836" y="1233239"/>
            <a:ext cx="117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3D points Q 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A94B0511-9474-D735-D03F-44C5B6A0DB1D}"/>
              </a:ext>
            </a:extLst>
          </p:cNvPr>
          <p:cNvSpPr txBox="1"/>
          <p:nvPr/>
        </p:nvSpPr>
        <p:spPr>
          <a:xfrm>
            <a:off x="8382747" y="1755865"/>
            <a:ext cx="276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+ 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C7F96854-7F8A-6AEA-EDB5-EB8C2BB29DED}"/>
              </a:ext>
            </a:extLst>
          </p:cNvPr>
          <p:cNvGrpSpPr/>
          <p:nvPr/>
        </p:nvGrpSpPr>
        <p:grpSpPr>
          <a:xfrm>
            <a:off x="6633075" y="3710334"/>
            <a:ext cx="2344642" cy="448881"/>
            <a:chOff x="6718051" y="3666209"/>
            <a:chExt cx="2344642" cy="448881"/>
          </a:xfrm>
        </p:grpSpPr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28126E2B-5A8C-AD67-A084-611ECE1EF906}"/>
                </a:ext>
              </a:extLst>
            </p:cNvPr>
            <p:cNvSpPr txBox="1"/>
            <p:nvPr/>
          </p:nvSpPr>
          <p:spPr>
            <a:xfrm>
              <a:off x="6718051" y="3746553"/>
              <a:ext cx="3824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K= </a:t>
              </a:r>
            </a:p>
          </p:txBody>
        </p:sp>
        <p:pic>
          <p:nvPicPr>
            <p:cNvPr id="40" name="Imagen 39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809E49F7-BE9B-6E1F-D2A4-AC57521E5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28703" y="3666209"/>
              <a:ext cx="2033990" cy="448881"/>
            </a:xfrm>
            <a:prstGeom prst="rect">
              <a:avLst/>
            </a:prstGeom>
          </p:spPr>
        </p:pic>
      </p:grpSp>
      <p:pic>
        <p:nvPicPr>
          <p:cNvPr id="66" name="Imagen 6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7A531C2C-0D67-62B3-9A04-AF9E42EFCD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57273" y="4345991"/>
            <a:ext cx="1261572" cy="1810391"/>
          </a:xfrm>
          <a:prstGeom prst="rect">
            <a:avLst/>
          </a:prstGeom>
        </p:spPr>
      </p:pic>
      <p:sp>
        <p:nvSpPr>
          <p:cNvPr id="67" name="CuadroTexto 66">
            <a:extLst>
              <a:ext uri="{FF2B5EF4-FFF2-40B4-BE49-F238E27FC236}">
                <a16:creationId xmlns:a16="http://schemas.microsoft.com/office/drawing/2014/main" id="{0F3EE4A0-FB3B-0A4A-7F93-35F269A9A7BD}"/>
              </a:ext>
            </a:extLst>
          </p:cNvPr>
          <p:cNvSpPr txBox="1"/>
          <p:nvPr/>
        </p:nvSpPr>
        <p:spPr>
          <a:xfrm>
            <a:off x="9205983" y="3649316"/>
            <a:ext cx="1247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R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 | t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 matrices 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D6D5EDE3-899E-CA52-5886-EAC6A8BBE614}"/>
              </a:ext>
            </a:extLst>
          </p:cNvPr>
          <p:cNvSpPr txBox="1"/>
          <p:nvPr/>
        </p:nvSpPr>
        <p:spPr>
          <a:xfrm>
            <a:off x="10047922" y="4151409"/>
            <a:ext cx="64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ij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</a:p>
        </p:txBody>
      </p:sp>
      <p:sp>
        <p:nvSpPr>
          <p:cNvPr id="71" name="Flecha derecha 70">
            <a:extLst>
              <a:ext uri="{FF2B5EF4-FFF2-40B4-BE49-F238E27FC236}">
                <a16:creationId xmlns:a16="http://schemas.microsoft.com/office/drawing/2014/main" id="{CCD89C19-D388-8FB3-AD5A-A667878E67E9}"/>
              </a:ext>
            </a:extLst>
          </p:cNvPr>
          <p:cNvSpPr/>
          <p:nvPr/>
        </p:nvSpPr>
        <p:spPr>
          <a:xfrm rot="5400000">
            <a:off x="9564839" y="3955512"/>
            <a:ext cx="195933" cy="16706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99ADAB28-99C3-3270-C341-524E6EB258C2}"/>
              </a:ext>
            </a:extLst>
          </p:cNvPr>
          <p:cNvSpPr txBox="1"/>
          <p:nvPr/>
        </p:nvSpPr>
        <p:spPr>
          <a:xfrm>
            <a:off x="9388336" y="4158254"/>
            <a:ext cx="11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reprojection: 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A5902BF7-2E20-4500-AB13-66818C0E2661}"/>
              </a:ext>
            </a:extLst>
          </p:cNvPr>
          <p:cNvSpPr txBox="1"/>
          <p:nvPr/>
        </p:nvSpPr>
        <p:spPr>
          <a:xfrm>
            <a:off x="9388336" y="4400407"/>
            <a:ext cx="1996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reprojection error: ||q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ij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 – q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ji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’||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pic>
        <p:nvPicPr>
          <p:cNvPr id="75" name="Imagen 74" descr="Imagen de la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13DE2161-D1D9-38C4-2B20-EA3435534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32350" y="4740826"/>
            <a:ext cx="1174820" cy="1687586"/>
          </a:xfrm>
          <a:prstGeom prst="rect">
            <a:avLst/>
          </a:prstGeom>
        </p:spPr>
      </p:pic>
      <p:sp>
        <p:nvSpPr>
          <p:cNvPr id="76" name="CuadroTexto 75">
            <a:extLst>
              <a:ext uri="{FF2B5EF4-FFF2-40B4-BE49-F238E27FC236}">
                <a16:creationId xmlns:a16="http://schemas.microsoft.com/office/drawing/2014/main" id="{AA2028E2-73D4-02D1-EC79-1B841F749AF7}"/>
              </a:ext>
            </a:extLst>
          </p:cNvPr>
          <p:cNvSpPr txBox="1"/>
          <p:nvPr/>
        </p:nvSpPr>
        <p:spPr>
          <a:xfrm>
            <a:off x="10558937" y="6111399"/>
            <a:ext cx="562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>
                <a:latin typeface="Cordia New" panose="020B0304020202020204" pitchFamily="34" charset="-34"/>
                <a:cs typeface="Cordia New" panose="020B0304020202020204" pitchFamily="34" charset="-34"/>
              </a:rPr>
              <a:t>img 11</a:t>
            </a:r>
            <a:endParaRPr lang="en-GB" sz="1400" b="1" i="1" u="sng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A4F80391-D701-6E48-DC99-0617F799E42C}"/>
                  </a:ext>
                </a:extLst>
              </p:cNvPr>
              <p:cNvSpPr txBox="1"/>
              <p:nvPr/>
            </p:nvSpPr>
            <p:spPr>
              <a:xfrm>
                <a:off x="10558509" y="5884870"/>
                <a:ext cx="10322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r.error </a:t>
                </a:r>
                <a14:m>
                  <m:oMath xmlns:m="http://schemas.openxmlformats.org/officeDocument/2006/math">
                    <m:r>
                      <a:rPr lang="en-GB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5.77  </a:t>
                </a:r>
              </a:p>
            </p:txBody>
          </p:sp>
        </mc:Choice>
        <mc:Fallback xmlns=""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A4F80391-D701-6E48-DC99-0617F799E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509" y="5884870"/>
                <a:ext cx="1032201" cy="307777"/>
              </a:xfrm>
              <a:prstGeom prst="rect">
                <a:avLst/>
              </a:prstGeom>
              <a:blipFill>
                <a:blip r:embed="rId19"/>
                <a:stretch>
                  <a:fillRect l="-2439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curvado 79">
            <a:extLst>
              <a:ext uri="{FF2B5EF4-FFF2-40B4-BE49-F238E27FC236}">
                <a16:creationId xmlns:a16="http://schemas.microsoft.com/office/drawing/2014/main" id="{9DE435D9-9181-A7A7-40D3-748639FEE7F8}"/>
              </a:ext>
            </a:extLst>
          </p:cNvPr>
          <p:cNvCxnSpPr>
            <a:cxnSpLocks/>
          </p:cNvCxnSpPr>
          <p:nvPr/>
        </p:nvCxnSpPr>
        <p:spPr>
          <a:xfrm rot="5400000">
            <a:off x="7605407" y="4093838"/>
            <a:ext cx="1255579" cy="1059117"/>
          </a:xfrm>
          <a:prstGeom prst="curvedConnector3">
            <a:avLst>
              <a:gd name="adj1" fmla="val 50000"/>
            </a:avLst>
          </a:prstGeom>
          <a:ln w="127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Elipse 90">
            <a:extLst>
              <a:ext uri="{FF2B5EF4-FFF2-40B4-BE49-F238E27FC236}">
                <a16:creationId xmlns:a16="http://schemas.microsoft.com/office/drawing/2014/main" id="{A74793AF-A67B-47EC-D094-7D5A31D1E645}"/>
              </a:ext>
            </a:extLst>
          </p:cNvPr>
          <p:cNvSpPr/>
          <p:nvPr/>
        </p:nvSpPr>
        <p:spPr>
          <a:xfrm>
            <a:off x="8218845" y="3709949"/>
            <a:ext cx="653293" cy="322273"/>
          </a:xfrm>
          <a:prstGeom prst="ellipse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327CD777-8D9A-C402-2CF6-DFEED3FAE0D3}"/>
                  </a:ext>
                </a:extLst>
              </p:cNvPr>
              <p:cNvSpPr txBox="1"/>
              <p:nvPr/>
            </p:nvSpPr>
            <p:spPr>
              <a:xfrm>
                <a:off x="8152817" y="4543506"/>
                <a:ext cx="888529" cy="274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GB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𝛿</m:t>
                          </m:r>
                        </m:e>
                        <m:sub>
                          <m:r>
                            <a:rPr lang="es-ES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11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 , </m:t>
                          </m:r>
                          <m:r>
                            <a:rPr lang="en-GB" sz="1100" b="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𝛿</m:t>
                          </m:r>
                        </m:e>
                        <m:sub>
                          <m:r>
                            <a:rPr lang="es-ES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432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327CD777-8D9A-C402-2CF6-DFEED3FAE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817" y="4543506"/>
                <a:ext cx="888529" cy="27494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476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6.Simple Features: </a:t>
            </a:r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Feature extraction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536443" y="676294"/>
            <a:ext cx="5171185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90114" y="839799"/>
            <a:ext cx="17334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Harris corner detector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817254" y="764214"/>
            <a:ext cx="173362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Canny edge detection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B76439CD-9FB3-1C35-6E1F-1011D8D8BFB6}"/>
              </a:ext>
            </a:extLst>
          </p:cNvPr>
          <p:cNvGrpSpPr/>
          <p:nvPr/>
        </p:nvGrpSpPr>
        <p:grpSpPr>
          <a:xfrm>
            <a:off x="2009830" y="1639748"/>
            <a:ext cx="1593759" cy="1095473"/>
            <a:chOff x="2364594" y="872474"/>
            <a:chExt cx="2035432" cy="1701015"/>
          </a:xfrm>
        </p:grpSpPr>
        <p:pic>
          <p:nvPicPr>
            <p:cNvPr id="15" name="Imagen 14" descr="Gráfico, Gráfico de líneas&#10;&#10;Descripción generada automáticamente">
              <a:extLst>
                <a:ext uri="{FF2B5EF4-FFF2-40B4-BE49-F238E27FC236}">
                  <a16:creationId xmlns:a16="http://schemas.microsoft.com/office/drawing/2014/main" id="{9CEEA6F4-8F8E-612C-2874-C1170066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4594" y="1233652"/>
              <a:ext cx="2035432" cy="13398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52015056-D5DD-F0C8-797B-B5AB551727A6}"/>
                    </a:ext>
                  </a:extLst>
                </p:cNvPr>
                <p:cNvSpPr txBox="1"/>
                <p:nvPr/>
              </p:nvSpPr>
              <p:spPr>
                <a:xfrm>
                  <a:off x="3197350" y="872474"/>
                  <a:ext cx="7768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𝜎</m:t>
                      </m:r>
                    </m:oMath>
                  </a14:m>
                  <a:r>
                    <a:rPr lang="en-GB" sz="1400" dirty="0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= 5</a:t>
                  </a:r>
                </a:p>
              </p:txBody>
            </p:sp>
          </mc:Choice>
          <mc:Fallback xmlns=""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52015056-D5DD-F0C8-797B-B5AB551727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7350" y="872474"/>
                  <a:ext cx="776872" cy="307777"/>
                </a:xfrm>
                <a:prstGeom prst="rect">
                  <a:avLst/>
                </a:prstGeom>
                <a:blipFill>
                  <a:blip r:embed="rId5"/>
                  <a:stretch>
                    <a:fillRect t="-6250" b="-8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027CC87-BD97-DCC4-CB9A-BD07CF098D05}"/>
              </a:ext>
            </a:extLst>
          </p:cNvPr>
          <p:cNvSpPr txBox="1"/>
          <p:nvPr/>
        </p:nvSpPr>
        <p:spPr>
          <a:xfrm>
            <a:off x="631184" y="1354903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Gaussian Smoothing:</a:t>
            </a:r>
          </a:p>
        </p:txBody>
      </p:sp>
      <p:pic>
        <p:nvPicPr>
          <p:cNvPr id="22" name="Imagen 21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7026F7F1-E793-2E4B-7B6E-84570E0E51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880"/>
          <a:stretch/>
        </p:blipFill>
        <p:spPr>
          <a:xfrm>
            <a:off x="690115" y="1615981"/>
            <a:ext cx="1113972" cy="1257043"/>
          </a:xfrm>
          <a:prstGeom prst="rect">
            <a:avLst/>
          </a:prstGeom>
        </p:spPr>
      </p:pic>
      <p:pic>
        <p:nvPicPr>
          <p:cNvPr id="43" name="Imagen 42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C0229C88-13AB-FF7A-4D2F-A23AA0E7AA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722" r="51010"/>
          <a:stretch/>
        </p:blipFill>
        <p:spPr>
          <a:xfrm>
            <a:off x="4945437" y="2017510"/>
            <a:ext cx="809670" cy="989622"/>
          </a:xfrm>
          <a:prstGeom prst="rect">
            <a:avLst/>
          </a:prstGeom>
        </p:spPr>
      </p:pic>
      <p:sp>
        <p:nvSpPr>
          <p:cNvPr id="44" name="Flecha derecha 43">
            <a:extLst>
              <a:ext uri="{FF2B5EF4-FFF2-40B4-BE49-F238E27FC236}">
                <a16:creationId xmlns:a16="http://schemas.microsoft.com/office/drawing/2014/main" id="{67599CC2-9957-199B-C2D4-28CBC2D642FF}"/>
              </a:ext>
            </a:extLst>
          </p:cNvPr>
          <p:cNvSpPr/>
          <p:nvPr/>
        </p:nvSpPr>
        <p:spPr>
          <a:xfrm>
            <a:off x="1709375" y="2141430"/>
            <a:ext cx="281423" cy="2061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Imagen 44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A0B30304-0FD3-95F3-5459-52629401C3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26" t="-1326" r="26106" b="1326"/>
          <a:stretch/>
        </p:blipFill>
        <p:spPr>
          <a:xfrm>
            <a:off x="4134887" y="2009197"/>
            <a:ext cx="809670" cy="989622"/>
          </a:xfrm>
          <a:prstGeom prst="rect">
            <a:avLst/>
          </a:prstGeom>
        </p:spPr>
      </p:pic>
      <p:pic>
        <p:nvPicPr>
          <p:cNvPr id="46" name="Imagen 45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C50CE6B1-1048-A5B1-4EF9-CEBFFACF93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606" t="-275" r="274" b="275"/>
          <a:stretch/>
        </p:blipFill>
        <p:spPr>
          <a:xfrm>
            <a:off x="4067993" y="810444"/>
            <a:ext cx="1113972" cy="1257043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A0592467-AEA1-B79F-3B9B-4A055FC64963}"/>
              </a:ext>
            </a:extLst>
          </p:cNvPr>
          <p:cNvCxnSpPr>
            <a:endCxn id="46" idx="1"/>
          </p:cNvCxnSpPr>
          <p:nvPr/>
        </p:nvCxnSpPr>
        <p:spPr>
          <a:xfrm flipV="1">
            <a:off x="3127402" y="1438966"/>
            <a:ext cx="940591" cy="702464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4F11C4DA-CE95-815A-4DB3-30C251AE71BA}"/>
              </a:ext>
            </a:extLst>
          </p:cNvPr>
          <p:cNvCxnSpPr>
            <a:cxnSpLocks/>
          </p:cNvCxnSpPr>
          <p:nvPr/>
        </p:nvCxnSpPr>
        <p:spPr>
          <a:xfrm>
            <a:off x="3534655" y="2595733"/>
            <a:ext cx="461911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F0A27D74-F253-B346-259A-BC4C7EF1D32B}"/>
                  </a:ext>
                </a:extLst>
              </p:cNvPr>
              <p:cNvSpPr txBox="1"/>
              <p:nvPr/>
            </p:nvSpPr>
            <p:spPr>
              <a:xfrm>
                <a:off x="3522111" y="1161966"/>
                <a:ext cx="9489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(I </a:t>
                </a:r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2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g)</a:t>
                </a:r>
                <a:r>
                  <a:rPr lang="en-GB" sz="1050" dirty="0">
                    <a:solidFill>
                      <a:srgbClr val="0070C0"/>
                    </a:solidFill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GB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05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</a:t>
                </a:r>
                <a:r>
                  <a:rPr lang="en-GB" sz="12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g</a:t>
                </a:r>
                <a:r>
                  <a:rPr lang="en-GB" sz="1200" baseline="300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T</a:t>
                </a:r>
              </a:p>
            </p:txBody>
          </p:sp>
        </mc:Choice>
        <mc:Fallback xmlns="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F0A27D74-F253-B346-259A-BC4C7EF1D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111" y="1161966"/>
                <a:ext cx="948910" cy="276999"/>
              </a:xfrm>
              <a:prstGeom prst="rect">
                <a:avLst/>
              </a:prstGeom>
              <a:blipFill>
                <a:blip r:embed="rId7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70B28AE6-D4EB-1F08-C498-F5CFA6CC0497}"/>
                  </a:ext>
                </a:extLst>
              </p:cNvPr>
              <p:cNvSpPr txBox="1"/>
              <p:nvPr/>
            </p:nvSpPr>
            <p:spPr>
              <a:xfrm>
                <a:off x="3637307" y="2111967"/>
                <a:ext cx="6017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I</a:t>
                </a:r>
                <a:r>
                  <a:rPr lang="en-GB" sz="1200" baseline="-250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x</a:t>
                </a:r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=I </a:t>
                </a:r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g’</a:t>
                </a:r>
                <a:r>
                  <a:rPr lang="en-GB" sz="1050" dirty="0">
                    <a:solidFill>
                      <a:schemeClr val="accent2"/>
                    </a:solidFill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:endParaRPr lang="en-GB" sz="1200" baseline="30000" dirty="0">
                  <a:solidFill>
                    <a:schemeClr val="accent2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70B28AE6-D4EB-1F08-C498-F5CFA6CC0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307" y="2111967"/>
                <a:ext cx="601783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BAB4FE37-7D44-2F6E-49B3-EE37E3A3D5E4}"/>
                  </a:ext>
                </a:extLst>
              </p:cNvPr>
              <p:cNvSpPr txBox="1"/>
              <p:nvPr/>
            </p:nvSpPr>
            <p:spPr>
              <a:xfrm>
                <a:off x="3637307" y="2238840"/>
                <a:ext cx="6017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I</a:t>
                </a:r>
                <a:r>
                  <a:rPr lang="en-GB" sz="1200" baseline="-250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y</a:t>
                </a:r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=I </a:t>
                </a:r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g’</a:t>
                </a:r>
                <a:r>
                  <a:rPr lang="en-GB" sz="1200" baseline="300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T</a:t>
                </a:r>
                <a:r>
                  <a:rPr lang="en-GB" sz="1050" dirty="0">
                    <a:solidFill>
                      <a:schemeClr val="accent2"/>
                    </a:solidFill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:endParaRPr lang="en-GB" sz="1200" baseline="30000" dirty="0">
                  <a:solidFill>
                    <a:schemeClr val="accent2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BAB4FE37-7D44-2F6E-49B3-EE37E3A3D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307" y="2238840"/>
                <a:ext cx="601783" cy="276999"/>
              </a:xfrm>
              <a:prstGeom prst="rect">
                <a:avLst/>
              </a:prstGeom>
              <a:blipFill>
                <a:blip r:embed="rId9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CuadroTexto 57">
            <a:extLst>
              <a:ext uri="{FF2B5EF4-FFF2-40B4-BE49-F238E27FC236}">
                <a16:creationId xmlns:a16="http://schemas.microsoft.com/office/drawing/2014/main" id="{7186DF56-EB47-F0FD-D55F-94637FDF899B}"/>
              </a:ext>
            </a:extLst>
          </p:cNvPr>
          <p:cNvSpPr txBox="1"/>
          <p:nvPr/>
        </p:nvSpPr>
        <p:spPr>
          <a:xfrm>
            <a:off x="631184" y="3129704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Hessian Smoothing: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37">
                <a:extLst>
                  <a:ext uri="{FF2B5EF4-FFF2-40B4-BE49-F238E27FC236}">
                    <a16:creationId xmlns:a16="http://schemas.microsoft.com/office/drawing/2014/main" id="{3FFEF7B9-4D0D-72E7-A317-651484DDF080}"/>
                  </a:ext>
                </a:extLst>
              </p:cNvPr>
              <p:cNvSpPr txBox="1"/>
              <p:nvPr/>
            </p:nvSpPr>
            <p:spPr>
              <a:xfrm>
                <a:off x="2173190" y="3878731"/>
                <a:ext cx="608297" cy="198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𝜎</m:t>
                    </m:r>
                  </m:oMath>
                </a14:m>
                <a:r>
                  <a:rPr lang="en-GB" sz="1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5</a:t>
                </a:r>
              </a:p>
            </p:txBody>
          </p:sp>
        </mc:Choice>
        <mc:Fallback xmlns="">
          <p:sp>
            <p:nvSpPr>
              <p:cNvPr id="27" name="CuadroTexto 37">
                <a:extLst>
                  <a:ext uri="{FF2B5EF4-FFF2-40B4-BE49-F238E27FC236}">
                    <a16:creationId xmlns:a16="http://schemas.microsoft.com/office/drawing/2014/main" id="{3FFEF7B9-4D0D-72E7-A317-651484DDF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190" y="3878731"/>
                <a:ext cx="608297" cy="198212"/>
              </a:xfrm>
              <a:prstGeom prst="rect">
                <a:avLst/>
              </a:prstGeom>
              <a:blipFill>
                <a:blip r:embed="rId10"/>
                <a:stretch>
                  <a:fillRect t="-3030" b="-8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ADAD776-18DF-7F67-38FE-A4A901B4BA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840" y="3540562"/>
            <a:ext cx="1247233" cy="1224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39873-FDA1-3BF3-579A-03D1EFA0D7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5504" y="3546025"/>
            <a:ext cx="1250833" cy="12508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26F758-74AE-3A2F-B9D0-9D1BFD4874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7642" y="5212316"/>
            <a:ext cx="1262570" cy="12504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89F4E7-E493-028F-0AB8-C25A3F4DE6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03671" y="3546025"/>
            <a:ext cx="1293285" cy="12484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ACDC17-3220-6E0A-BF8B-32E045F413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8025" y="5197915"/>
            <a:ext cx="1297479" cy="1264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37">
                <a:extLst>
                  <a:ext uri="{FF2B5EF4-FFF2-40B4-BE49-F238E27FC236}">
                    <a16:creationId xmlns:a16="http://schemas.microsoft.com/office/drawing/2014/main" id="{FDB8B26B-3AF9-7A87-792B-B557C41E7A3E}"/>
                  </a:ext>
                </a:extLst>
              </p:cNvPr>
              <p:cNvSpPr txBox="1"/>
              <p:nvPr/>
            </p:nvSpPr>
            <p:spPr>
              <a:xfrm>
                <a:off x="2173190" y="4161797"/>
                <a:ext cx="6082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𝜀</m:t>
                    </m:r>
                  </m:oMath>
                </a14:m>
                <a:r>
                  <a:rPr lang="en-GB" sz="1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5</a:t>
                </a:r>
              </a:p>
            </p:txBody>
          </p:sp>
        </mc:Choice>
        <mc:Fallback xmlns="">
          <p:sp>
            <p:nvSpPr>
              <p:cNvPr id="48" name="CuadroTexto 37">
                <a:extLst>
                  <a:ext uri="{FF2B5EF4-FFF2-40B4-BE49-F238E27FC236}">
                    <a16:creationId xmlns:a16="http://schemas.microsoft.com/office/drawing/2014/main" id="{FDB8B26B-3AF9-7A87-792B-B557C41E7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190" y="4161797"/>
                <a:ext cx="608297" cy="307777"/>
              </a:xfrm>
              <a:prstGeom prst="rect">
                <a:avLst/>
              </a:prstGeom>
              <a:blipFill>
                <a:blip r:embed="rId16"/>
                <a:stretch>
                  <a:fillRect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ector recto de flecha 48">
            <a:extLst>
              <a:ext uri="{FF2B5EF4-FFF2-40B4-BE49-F238E27FC236}">
                <a16:creationId xmlns:a16="http://schemas.microsoft.com/office/drawing/2014/main" id="{D478FA45-221D-94B5-3EA7-1EE6823B91D9}"/>
              </a:ext>
            </a:extLst>
          </p:cNvPr>
          <p:cNvCxnSpPr>
            <a:cxnSpLocks/>
          </p:cNvCxnSpPr>
          <p:nvPr/>
        </p:nvCxnSpPr>
        <p:spPr>
          <a:xfrm>
            <a:off x="2175969" y="4169016"/>
            <a:ext cx="461911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48">
            <a:extLst>
              <a:ext uri="{FF2B5EF4-FFF2-40B4-BE49-F238E27FC236}">
                <a16:creationId xmlns:a16="http://schemas.microsoft.com/office/drawing/2014/main" id="{2CB90AB5-3ED6-AB99-8411-6B47037D8A66}"/>
              </a:ext>
            </a:extLst>
          </p:cNvPr>
          <p:cNvCxnSpPr>
            <a:cxnSpLocks/>
          </p:cNvCxnSpPr>
          <p:nvPr/>
        </p:nvCxnSpPr>
        <p:spPr>
          <a:xfrm>
            <a:off x="4069531" y="4169016"/>
            <a:ext cx="461911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48">
            <a:extLst>
              <a:ext uri="{FF2B5EF4-FFF2-40B4-BE49-F238E27FC236}">
                <a16:creationId xmlns:a16="http://schemas.microsoft.com/office/drawing/2014/main" id="{60DAFC0E-7DF0-FB75-CB71-957D9536C563}"/>
              </a:ext>
            </a:extLst>
          </p:cNvPr>
          <p:cNvCxnSpPr>
            <a:cxnSpLocks/>
          </p:cNvCxnSpPr>
          <p:nvPr/>
        </p:nvCxnSpPr>
        <p:spPr>
          <a:xfrm>
            <a:off x="2932724" y="5835412"/>
            <a:ext cx="670865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adroTexto 37">
            <a:extLst>
              <a:ext uri="{FF2B5EF4-FFF2-40B4-BE49-F238E27FC236}">
                <a16:creationId xmlns:a16="http://schemas.microsoft.com/office/drawing/2014/main" id="{E3B29DBD-E15B-BB48-F7ED-42B77FE530F4}"/>
              </a:ext>
            </a:extLst>
          </p:cNvPr>
          <p:cNvSpPr txBox="1"/>
          <p:nvPr/>
        </p:nvSpPr>
        <p:spPr>
          <a:xfrm>
            <a:off x="2759890" y="5568736"/>
            <a:ext cx="103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Non-Maximum suppression 4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513A30D-B700-D358-D475-0DD2571D50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13806" y="1226357"/>
            <a:ext cx="1263433" cy="126343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07A9674-8ECC-1124-48A2-4B7D32AE67F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82170" y="1221248"/>
            <a:ext cx="1281788" cy="127365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DD11A54-8E80-CE80-2864-15A51C80C45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4602" y="1996247"/>
            <a:ext cx="1505170" cy="98708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589829F-F8F2-7D26-6C7E-BB92850E8C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04375" y="3373215"/>
            <a:ext cx="1959379" cy="315949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18F3D00-C771-73E0-8196-A1A1946AC1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89891" y="3373214"/>
            <a:ext cx="1974067" cy="3159499"/>
          </a:xfrm>
          <a:prstGeom prst="rect">
            <a:avLst/>
          </a:prstGeom>
        </p:spPr>
      </p:pic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4A81761-9580-2A0B-8CCB-16675F5C78DD}"/>
              </a:ext>
            </a:extLst>
          </p:cNvPr>
          <p:cNvCxnSpPr>
            <a:cxnSpLocks/>
            <a:stCxn id="19" idx="2"/>
            <a:endCxn id="21" idx="1"/>
          </p:cNvCxnSpPr>
          <p:nvPr/>
        </p:nvCxnSpPr>
        <p:spPr>
          <a:xfrm rot="5400000">
            <a:off x="2831214" y="3411245"/>
            <a:ext cx="1035912" cy="3802289"/>
          </a:xfrm>
          <a:prstGeom prst="bentConnector4">
            <a:avLst>
              <a:gd name="adj1" fmla="val 19475"/>
              <a:gd name="adj2" fmla="val 10601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27A7D8E-40A1-3C39-7BC5-7DF5B020E529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 rot="5400000">
            <a:off x="8200685" y="2466713"/>
            <a:ext cx="389882" cy="1423122"/>
          </a:xfrm>
          <a:prstGeom prst="bentConnector3">
            <a:avLst>
              <a:gd name="adj1" fmla="val 4413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7A1C7759-2B4B-7F7A-D7C0-44CA58F65B6D}"/>
              </a:ext>
            </a:extLst>
          </p:cNvPr>
          <p:cNvCxnSpPr>
            <a:cxnSpLocks/>
            <a:stCxn id="63" idx="3"/>
            <a:endCxn id="74" idx="0"/>
          </p:cNvCxnSpPr>
          <p:nvPr/>
        </p:nvCxnSpPr>
        <p:spPr>
          <a:xfrm>
            <a:off x="8077239" y="1858074"/>
            <a:ext cx="1029948" cy="13817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B7591BAC-9F45-2B89-2BC9-78A80B09F1DA}"/>
              </a:ext>
            </a:extLst>
          </p:cNvPr>
          <p:cNvCxnSpPr>
            <a:cxnSpLocks/>
            <a:stCxn id="68" idx="1"/>
            <a:endCxn id="74" idx="0"/>
          </p:cNvCxnSpPr>
          <p:nvPr/>
        </p:nvCxnSpPr>
        <p:spPr>
          <a:xfrm rot="10800000" flipV="1">
            <a:off x="9107188" y="1858073"/>
            <a:ext cx="1074983" cy="13817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D2A76FF8-ED0E-DD2B-21F5-562F68E5EAF4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>
          <a:xfrm rot="16200000" flipH="1">
            <a:off x="9597116" y="2493404"/>
            <a:ext cx="389881" cy="1369738"/>
          </a:xfrm>
          <a:prstGeom prst="bentConnector3">
            <a:avLst>
              <a:gd name="adj1" fmla="val 441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61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3B49AE-497E-C23B-4754-B19BA59B8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956" y="839799"/>
            <a:ext cx="2675930" cy="266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C3AF00D-5D4F-1C38-57B8-9C8256567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143" y="3992069"/>
            <a:ext cx="2431556" cy="2470710"/>
          </a:xfrm>
          <a:prstGeom prst="rect">
            <a:avLst/>
          </a:prstGeom>
        </p:spPr>
      </p:pic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7.Robust Model Fitting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11174664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854276" y="778858"/>
            <a:ext cx="173341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Cordia New" panose="020B0304020202020204" pitchFamily="34" charset="-34"/>
                <a:cs typeface="Cordia New" panose="020B0304020202020204" pitchFamily="34" charset="-34"/>
              </a:rPr>
              <a:t>HOUGH TRANFROM &amp; RANSAC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027CC87-BD97-DCC4-CB9A-BD07CF098D05}"/>
              </a:ext>
            </a:extLst>
          </p:cNvPr>
          <p:cNvSpPr txBox="1"/>
          <p:nvPr/>
        </p:nvSpPr>
        <p:spPr>
          <a:xfrm>
            <a:off x="3859588" y="1987452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 Points – Line Fitting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CD2E84-859F-E112-48B2-EBE0C5010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1127" y="4735588"/>
            <a:ext cx="1700579" cy="16703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1FA78D-0DEA-8DCC-3C91-27F4D7295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461" y="4723361"/>
            <a:ext cx="1741617" cy="16940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DC2E72-33D4-35F7-2EF0-D76AB50F3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9461" y="2696982"/>
            <a:ext cx="1726915" cy="16940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002393-C109-B66A-9690-89BB3AAFAE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0065" y="2696982"/>
            <a:ext cx="1726918" cy="16941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CB72D7-4788-9BD9-8EB2-7BA1C4011D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443" y="3521916"/>
            <a:ext cx="2107076" cy="2048840"/>
          </a:xfrm>
          <a:prstGeom prst="rect">
            <a:avLst/>
          </a:prstGeom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55A2932-337D-2BE9-791F-AA96C55E67D8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2774519" y="4546336"/>
            <a:ext cx="906608" cy="1024420"/>
          </a:xfrm>
          <a:prstGeom prst="bentConnector3">
            <a:avLst>
              <a:gd name="adj1" fmla="val 5395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CuadroTexto 41">
            <a:extLst>
              <a:ext uri="{FF2B5EF4-FFF2-40B4-BE49-F238E27FC236}">
                <a16:creationId xmlns:a16="http://schemas.microsoft.com/office/drawing/2014/main" id="{408112CE-EB2F-34F5-6242-5A3F28730B58}"/>
              </a:ext>
            </a:extLst>
          </p:cNvPr>
          <p:cNvSpPr txBox="1"/>
          <p:nvPr/>
        </p:nvSpPr>
        <p:spPr>
          <a:xfrm>
            <a:off x="6443294" y="1998637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Nº of Inliers given </a:t>
            </a:r>
            <a:r>
              <a:rPr lang="en-GB" sz="1400" u="sng" dirty="0">
                <a:solidFill>
                  <a:schemeClr val="accent2"/>
                </a:solidFill>
                <a:latin typeface="MaplePi" panose="02000500070000020004" pitchFamily="2" charset="0"/>
                <a:cs typeface="Cordia New" panose="020B0304020202020204" pitchFamily="34" charset="-34"/>
              </a:rPr>
              <a:t>t</a:t>
            </a:r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AB14B21-2219-7945-7DC5-176A51B7DE8D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5466983" y="3544016"/>
            <a:ext cx="782478" cy="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7F2C02A-57D7-8A30-F1DC-A7629D725070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5381706" y="5570410"/>
            <a:ext cx="867755" cy="3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CuadroTexto 41">
            <a:extLst>
              <a:ext uri="{FF2B5EF4-FFF2-40B4-BE49-F238E27FC236}">
                <a16:creationId xmlns:a16="http://schemas.microsoft.com/office/drawing/2014/main" id="{56995A7A-0BC2-6248-A2FC-DC27C455926B}"/>
              </a:ext>
            </a:extLst>
          </p:cNvPr>
          <p:cNvSpPr txBox="1"/>
          <p:nvPr/>
        </p:nvSpPr>
        <p:spPr>
          <a:xfrm>
            <a:off x="10454274" y="2696982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Set nº iterations </a:t>
            </a:r>
          </a:p>
        </p:txBody>
      </p: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DD2785DD-7254-BD18-A859-C7CABB5CB334}"/>
              </a:ext>
            </a:extLst>
          </p:cNvPr>
          <p:cNvCxnSpPr>
            <a:cxnSpLocks/>
            <a:stCxn id="3" idx="3"/>
            <a:endCxn id="23" idx="1"/>
          </p:cNvCxnSpPr>
          <p:nvPr/>
        </p:nvCxnSpPr>
        <p:spPr>
          <a:xfrm flipV="1">
            <a:off x="2774519" y="3544039"/>
            <a:ext cx="965546" cy="10022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6" name="CuadroTexto 41">
            <a:extLst>
              <a:ext uri="{FF2B5EF4-FFF2-40B4-BE49-F238E27FC236}">
                <a16:creationId xmlns:a16="http://schemas.microsoft.com/office/drawing/2014/main" id="{5E487AEC-D05C-6F8A-60CD-AEECC7A55F40}"/>
              </a:ext>
            </a:extLst>
          </p:cNvPr>
          <p:cNvSpPr txBox="1"/>
          <p:nvPr/>
        </p:nvSpPr>
        <p:spPr>
          <a:xfrm rot="16200000">
            <a:off x="2797404" y="3934064"/>
            <a:ext cx="67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RANSAC</a:t>
            </a:r>
          </a:p>
        </p:txBody>
      </p:sp>
      <p:sp>
        <p:nvSpPr>
          <p:cNvPr id="227" name="CuadroTexto 41">
            <a:extLst>
              <a:ext uri="{FF2B5EF4-FFF2-40B4-BE49-F238E27FC236}">
                <a16:creationId xmlns:a16="http://schemas.microsoft.com/office/drawing/2014/main" id="{DEAE73A4-89EE-6228-979F-2C845D0D0DE6}"/>
              </a:ext>
            </a:extLst>
          </p:cNvPr>
          <p:cNvSpPr txBox="1"/>
          <p:nvPr/>
        </p:nvSpPr>
        <p:spPr>
          <a:xfrm>
            <a:off x="9062255" y="4380332"/>
            <a:ext cx="1824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Minimize RMSE (PCA)</a:t>
            </a:r>
          </a:p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On inliers </a:t>
            </a:r>
          </a:p>
        </p:txBody>
      </p:sp>
      <p:sp>
        <p:nvSpPr>
          <p:cNvPr id="228" name="CuadroTexto 41">
            <a:extLst>
              <a:ext uri="{FF2B5EF4-FFF2-40B4-BE49-F238E27FC236}">
                <a16:creationId xmlns:a16="http://schemas.microsoft.com/office/drawing/2014/main" id="{35480385-0530-2F39-9C46-1F4BCF3A76C0}"/>
              </a:ext>
            </a:extLst>
          </p:cNvPr>
          <p:cNvSpPr txBox="1"/>
          <p:nvPr/>
        </p:nvSpPr>
        <p:spPr>
          <a:xfrm>
            <a:off x="9461911" y="2959054"/>
            <a:ext cx="224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Stopping Criteria: Fraction of inliers </a:t>
            </a:r>
          </a:p>
        </p:txBody>
      </p:sp>
      <p:sp>
        <p:nvSpPr>
          <p:cNvPr id="79" name="CuadroTexto 41">
            <a:extLst>
              <a:ext uri="{FF2B5EF4-FFF2-40B4-BE49-F238E27FC236}">
                <a16:creationId xmlns:a16="http://schemas.microsoft.com/office/drawing/2014/main" id="{BA3D1E1A-FA06-8474-1F23-EE8673C6BBA2}"/>
              </a:ext>
            </a:extLst>
          </p:cNvPr>
          <p:cNvSpPr txBox="1"/>
          <p:nvPr/>
        </p:nvSpPr>
        <p:spPr>
          <a:xfrm>
            <a:off x="3816852" y="2453742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Iteration 1</a:t>
            </a:r>
          </a:p>
        </p:txBody>
      </p:sp>
      <p:sp>
        <p:nvSpPr>
          <p:cNvPr id="81" name="CuadroTexto 41">
            <a:extLst>
              <a:ext uri="{FF2B5EF4-FFF2-40B4-BE49-F238E27FC236}">
                <a16:creationId xmlns:a16="http://schemas.microsoft.com/office/drawing/2014/main" id="{3ED38C05-0DEF-3AD0-451C-67D2C476F999}"/>
              </a:ext>
            </a:extLst>
          </p:cNvPr>
          <p:cNvSpPr txBox="1"/>
          <p:nvPr/>
        </p:nvSpPr>
        <p:spPr>
          <a:xfrm>
            <a:off x="3762743" y="4795159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Iteration n</a:t>
            </a:r>
          </a:p>
        </p:txBody>
      </p:sp>
      <p:sp>
        <p:nvSpPr>
          <p:cNvPr id="82" name="CuadroTexto 41">
            <a:extLst>
              <a:ext uri="{FF2B5EF4-FFF2-40B4-BE49-F238E27FC236}">
                <a16:creationId xmlns:a16="http://schemas.microsoft.com/office/drawing/2014/main" id="{6458DE98-4B08-984A-E76E-47CD00C6B19D}"/>
              </a:ext>
            </a:extLst>
          </p:cNvPr>
          <p:cNvSpPr txBox="1"/>
          <p:nvPr/>
        </p:nvSpPr>
        <p:spPr>
          <a:xfrm>
            <a:off x="6373727" y="2449524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15 inliers </a:t>
            </a:r>
          </a:p>
        </p:txBody>
      </p:sp>
      <p:sp>
        <p:nvSpPr>
          <p:cNvPr id="83" name="CuadroTexto 41">
            <a:extLst>
              <a:ext uri="{FF2B5EF4-FFF2-40B4-BE49-F238E27FC236}">
                <a16:creationId xmlns:a16="http://schemas.microsoft.com/office/drawing/2014/main" id="{358162A4-756E-1239-D92F-2292AF71E590}"/>
              </a:ext>
            </a:extLst>
          </p:cNvPr>
          <p:cNvSpPr txBox="1"/>
          <p:nvPr/>
        </p:nvSpPr>
        <p:spPr>
          <a:xfrm>
            <a:off x="6454201" y="4788280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 inliers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18AE00D0-76CD-73FE-E2AE-A042F9028E3D}"/>
              </a:ext>
            </a:extLst>
          </p:cNvPr>
          <p:cNvCxnSpPr>
            <a:cxnSpLocks/>
            <a:stCxn id="13" idx="3"/>
            <a:endCxn id="57" idx="1"/>
          </p:cNvCxnSpPr>
          <p:nvPr/>
        </p:nvCxnSpPr>
        <p:spPr>
          <a:xfrm flipV="1">
            <a:off x="7991078" y="5227424"/>
            <a:ext cx="957065" cy="3429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A8747CB-26B7-200D-6051-48DC6A1FB35C}"/>
              </a:ext>
            </a:extLst>
          </p:cNvPr>
          <p:cNvCxnSpPr>
            <a:cxnSpLocks/>
            <a:stCxn id="18" idx="3"/>
            <a:endCxn id="57" idx="1"/>
          </p:cNvCxnSpPr>
          <p:nvPr/>
        </p:nvCxnSpPr>
        <p:spPr>
          <a:xfrm>
            <a:off x="7976376" y="3544016"/>
            <a:ext cx="971767" cy="16834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202A135-E52F-3A01-76A0-1896AB868D4A}"/>
              </a:ext>
            </a:extLst>
          </p:cNvPr>
          <p:cNvCxnSpPr>
            <a:cxnSpLocks/>
            <a:stCxn id="57" idx="0"/>
            <a:endCxn id="4" idx="2"/>
          </p:cNvCxnSpPr>
          <p:nvPr/>
        </p:nvCxnSpPr>
        <p:spPr>
          <a:xfrm flipV="1">
            <a:off x="10163921" y="3501206"/>
            <a:ext cx="0" cy="4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405731B7-1D4A-2040-10D6-8DB0937C65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527" y="1247832"/>
            <a:ext cx="2925460" cy="135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10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8.Blobs and SIFT features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6052071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792891" y="676294"/>
            <a:ext cx="4914737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775202" y="780807"/>
            <a:ext cx="17334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BLOB</a:t>
            </a:r>
            <a:r>
              <a:rPr lang="en-GB" sz="12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Detection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970623" y="790654"/>
            <a:ext cx="173362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SIFT Detection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8DF33-FB7B-FA33-DA56-6016475E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06" y="3233402"/>
            <a:ext cx="655204" cy="3143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B2CAA6-7C9D-C58C-CDBC-ACD1BD2B7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214" y="3337245"/>
            <a:ext cx="698676" cy="2908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F64B59-0DE5-30F9-C006-5750A03EAF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34" r="13127"/>
          <a:stretch/>
        </p:blipFill>
        <p:spPr>
          <a:xfrm>
            <a:off x="908899" y="1385782"/>
            <a:ext cx="1621176" cy="94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091DDF-9D41-D6A5-050D-F723F25FF0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69" r="13373"/>
          <a:stretch/>
        </p:blipFill>
        <p:spPr>
          <a:xfrm>
            <a:off x="3460851" y="1243551"/>
            <a:ext cx="2041110" cy="1229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41">
                <a:extLst>
                  <a:ext uri="{FF2B5EF4-FFF2-40B4-BE49-F238E27FC236}">
                    <a16:creationId xmlns:a16="http://schemas.microsoft.com/office/drawing/2014/main" id="{1DDA81F9-870B-0EE2-4978-AE9FAFB4B490}"/>
                  </a:ext>
                </a:extLst>
              </p:cNvPr>
              <p:cNvSpPr txBox="1"/>
              <p:nvPr/>
            </p:nvSpPr>
            <p:spPr>
              <a:xfrm>
                <a:off x="812265" y="1385782"/>
                <a:ext cx="7187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𝜎</m:t>
                          </m:r>
                        </m:e>
                        <m:sub>
                          <m:r>
                            <a:rPr lang="es-E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1</m:t>
                          </m:r>
                        </m:sub>
                      </m:sSub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=5</m:t>
                      </m:r>
                    </m:oMath>
                  </m:oMathPara>
                </a14:m>
                <a:endParaRPr lang="es-ES" sz="1200" b="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𝜎</m:t>
                          </m:r>
                        </m:e>
                        <m:sub>
                          <m:r>
                            <a:rPr lang="es-E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2</m:t>
                          </m:r>
                        </m:sub>
                      </m:sSub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=7</m:t>
                      </m:r>
                    </m:oMath>
                  </m:oMathPara>
                </a14:m>
                <a:endParaRPr lang="es-ES" sz="1200" b="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7" name="CuadroTexto 41">
                <a:extLst>
                  <a:ext uri="{FF2B5EF4-FFF2-40B4-BE49-F238E27FC236}">
                    <a16:creationId xmlns:a16="http://schemas.microsoft.com/office/drawing/2014/main" id="{1DDA81F9-870B-0EE2-4978-AE9FAFB4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5" y="1385782"/>
                <a:ext cx="718787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37">
            <a:extLst>
              <a:ext uri="{FF2B5EF4-FFF2-40B4-BE49-F238E27FC236}">
                <a16:creationId xmlns:a16="http://schemas.microsoft.com/office/drawing/2014/main" id="{9A324063-B948-FE23-20E4-A6DDF5351D36}"/>
              </a:ext>
            </a:extLst>
          </p:cNvPr>
          <p:cNvSpPr txBox="1"/>
          <p:nvPr/>
        </p:nvSpPr>
        <p:spPr>
          <a:xfrm>
            <a:off x="772964" y="2360558"/>
            <a:ext cx="2975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Trace(H) = Degree of change on Intensity (Edges)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41">
                <a:extLst>
                  <a:ext uri="{FF2B5EF4-FFF2-40B4-BE49-F238E27FC236}">
                    <a16:creationId xmlns:a16="http://schemas.microsoft.com/office/drawing/2014/main" id="{689E6CE8-98EA-941C-541D-6D5E17BFB53D}"/>
                  </a:ext>
                </a:extLst>
              </p:cNvPr>
              <p:cNvSpPr txBox="1"/>
              <p:nvPr/>
            </p:nvSpPr>
            <p:spPr>
              <a:xfrm>
                <a:off x="4884460" y="1832058"/>
                <a:ext cx="2589148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 err="1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DoG</a:t>
                </a:r>
                <a:r>
                  <a:rPr lang="en-GB" sz="1600" dirty="0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(</m:t>
                        </m:r>
                        <m:r>
                          <a:rPr lang="en-GB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𝜎</m:t>
                        </m:r>
                      </m:e>
                      <m:sub>
                        <m:r>
                          <a:rPr lang="es-ES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1200" dirty="0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-</a:t>
                </a:r>
                <a:r>
                  <a:rPr lang="en-GB" sz="1200" dirty="0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GB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𝜎</m:t>
                        </m:r>
                      </m:e>
                      <m:sub>
                        <m:r>
                          <a:rPr lang="es-ES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)/10</m:t>
                    </m:r>
                  </m:oMath>
                </a14:m>
                <a:endParaRPr lang="es-ES" sz="160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r>
                  <a:rPr lang="es-ES" sz="1600" b="0" dirty="0">
                    <a:solidFill>
                      <a:srgbClr val="FF0000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Laplacian</a:t>
                </a:r>
                <a:r>
                  <a:rPr lang="es-ES" sz="1200" b="0" dirty="0">
                    <a:solidFill>
                      <a:srgbClr val="FF0000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s-ES" sz="12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  <m:r>
                      <a:rPr lang="en-GB" sz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𝜎</m:t>
                    </m:r>
                    <m:r>
                      <a:rPr lang="es-ES" sz="1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=5</m:t>
                    </m:r>
                  </m:oMath>
                </a14:m>
                <a:endParaRPr lang="es-ES" sz="120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9" name="CuadroTexto 41">
                <a:extLst>
                  <a:ext uri="{FF2B5EF4-FFF2-40B4-BE49-F238E27FC236}">
                    <a16:creationId xmlns:a16="http://schemas.microsoft.com/office/drawing/2014/main" id="{689E6CE8-98EA-941C-541D-6D5E17BF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60" y="1832058"/>
                <a:ext cx="2589148" cy="1138773"/>
              </a:xfrm>
              <a:prstGeom prst="rect">
                <a:avLst/>
              </a:prstGeom>
              <a:blipFill>
                <a:blip r:embed="rId9"/>
                <a:stretch>
                  <a:fillRect l="-1176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adroTexto 37">
            <a:extLst>
              <a:ext uri="{FF2B5EF4-FFF2-40B4-BE49-F238E27FC236}">
                <a16:creationId xmlns:a16="http://schemas.microsoft.com/office/drawing/2014/main" id="{DEE9B84C-5DF7-16CD-E0C2-68E06C45E50C}"/>
              </a:ext>
            </a:extLst>
          </p:cNvPr>
          <p:cNvSpPr txBox="1"/>
          <p:nvPr/>
        </p:nvSpPr>
        <p:spPr>
          <a:xfrm>
            <a:off x="2037781" y="1361660"/>
            <a:ext cx="983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Hessian g’’(x)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52B22D-D43F-3C48-59FB-22EC67012309}"/>
              </a:ext>
            </a:extLst>
          </p:cNvPr>
          <p:cNvCxnSpPr>
            <a:cxnSpLocks/>
          </p:cNvCxnSpPr>
          <p:nvPr/>
        </p:nvCxnSpPr>
        <p:spPr>
          <a:xfrm>
            <a:off x="1586798" y="3424377"/>
            <a:ext cx="329472" cy="87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AD0C9A-ABD0-2FAB-9C91-58BEDB6EA5E4}"/>
              </a:ext>
            </a:extLst>
          </p:cNvPr>
          <p:cNvCxnSpPr>
            <a:cxnSpLocks/>
          </p:cNvCxnSpPr>
          <p:nvPr/>
        </p:nvCxnSpPr>
        <p:spPr>
          <a:xfrm flipV="1">
            <a:off x="1594880" y="3599209"/>
            <a:ext cx="321390" cy="28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CA884FC-12AD-ACB1-2F4E-822B39BEF60C}"/>
              </a:ext>
            </a:extLst>
          </p:cNvPr>
          <p:cNvSpPr>
            <a:spLocks noChangeAspect="1"/>
          </p:cNvSpPr>
          <p:nvPr/>
        </p:nvSpPr>
        <p:spPr>
          <a:xfrm>
            <a:off x="1924352" y="3491447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uadroTexto 41">
                <a:extLst>
                  <a:ext uri="{FF2B5EF4-FFF2-40B4-BE49-F238E27FC236}">
                    <a16:creationId xmlns:a16="http://schemas.microsoft.com/office/drawing/2014/main" id="{A7B7288E-BD39-B3ED-AB6C-D2552DFB55F2}"/>
                  </a:ext>
                </a:extLst>
              </p:cNvPr>
              <p:cNvSpPr txBox="1"/>
              <p:nvPr/>
            </p:nvSpPr>
            <p:spPr>
              <a:xfrm>
                <a:off x="1849358" y="3433623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46" name="CuadroTexto 41">
                <a:extLst>
                  <a:ext uri="{FF2B5EF4-FFF2-40B4-BE49-F238E27FC236}">
                    <a16:creationId xmlns:a16="http://schemas.microsoft.com/office/drawing/2014/main" id="{A7B7288E-BD39-B3ED-AB6C-D2552DFB5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58" y="3433623"/>
                <a:ext cx="252000" cy="45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C82CD1-4D54-FC0D-558B-3402328EAE5A}"/>
              </a:ext>
            </a:extLst>
          </p:cNvPr>
          <p:cNvCxnSpPr>
            <a:cxnSpLocks/>
          </p:cNvCxnSpPr>
          <p:nvPr/>
        </p:nvCxnSpPr>
        <p:spPr>
          <a:xfrm>
            <a:off x="1594880" y="3886841"/>
            <a:ext cx="316258" cy="10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A763A7C-52F2-22F3-0523-ACA55182EA42}"/>
              </a:ext>
            </a:extLst>
          </p:cNvPr>
          <p:cNvCxnSpPr>
            <a:cxnSpLocks/>
          </p:cNvCxnSpPr>
          <p:nvPr/>
        </p:nvCxnSpPr>
        <p:spPr>
          <a:xfrm flipV="1">
            <a:off x="1594880" y="4081499"/>
            <a:ext cx="316258" cy="2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3842B604-DDEA-12B4-48E2-794BAC9E3170}"/>
              </a:ext>
            </a:extLst>
          </p:cNvPr>
          <p:cNvSpPr>
            <a:spLocks noChangeAspect="1"/>
          </p:cNvSpPr>
          <p:nvPr/>
        </p:nvSpPr>
        <p:spPr>
          <a:xfrm>
            <a:off x="1919220" y="3973737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1">
                <a:extLst>
                  <a:ext uri="{FF2B5EF4-FFF2-40B4-BE49-F238E27FC236}">
                    <a16:creationId xmlns:a16="http://schemas.microsoft.com/office/drawing/2014/main" id="{B8F11A3E-A6DD-D064-FF03-AD3B2C5F381D}"/>
                  </a:ext>
                </a:extLst>
              </p:cNvPr>
              <p:cNvSpPr txBox="1"/>
              <p:nvPr/>
            </p:nvSpPr>
            <p:spPr>
              <a:xfrm>
                <a:off x="1844226" y="3915913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0" name="CuadroTexto 41">
                <a:extLst>
                  <a:ext uri="{FF2B5EF4-FFF2-40B4-BE49-F238E27FC236}">
                    <a16:creationId xmlns:a16="http://schemas.microsoft.com/office/drawing/2014/main" id="{B8F11A3E-A6DD-D064-FF03-AD3B2C5F3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226" y="3915913"/>
                <a:ext cx="252000" cy="45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52B4CAD-B05B-8598-329A-65CF3C181F4C}"/>
              </a:ext>
            </a:extLst>
          </p:cNvPr>
          <p:cNvCxnSpPr>
            <a:cxnSpLocks/>
          </p:cNvCxnSpPr>
          <p:nvPr/>
        </p:nvCxnSpPr>
        <p:spPr>
          <a:xfrm>
            <a:off x="1594880" y="4343498"/>
            <a:ext cx="321390" cy="12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70C5F60-6DD6-2378-16C8-2A6FEE93D79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592910" y="4555083"/>
            <a:ext cx="323360" cy="249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72347B49-5137-9770-93DC-0EB95E531789}"/>
              </a:ext>
            </a:extLst>
          </p:cNvPr>
          <p:cNvSpPr>
            <a:spLocks noChangeAspect="1"/>
          </p:cNvSpPr>
          <p:nvPr/>
        </p:nvSpPr>
        <p:spPr>
          <a:xfrm>
            <a:off x="1924352" y="4447321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41">
                <a:extLst>
                  <a:ext uri="{FF2B5EF4-FFF2-40B4-BE49-F238E27FC236}">
                    <a16:creationId xmlns:a16="http://schemas.microsoft.com/office/drawing/2014/main" id="{F3053738-5B95-EFBA-0217-BB52C388CFA8}"/>
                  </a:ext>
                </a:extLst>
              </p:cNvPr>
              <p:cNvSpPr txBox="1"/>
              <p:nvPr/>
            </p:nvSpPr>
            <p:spPr>
              <a:xfrm>
                <a:off x="1849358" y="4389497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4" name="CuadroTexto 41">
                <a:extLst>
                  <a:ext uri="{FF2B5EF4-FFF2-40B4-BE49-F238E27FC236}">
                    <a16:creationId xmlns:a16="http://schemas.microsoft.com/office/drawing/2014/main" id="{F3053738-5B95-EFBA-0217-BB52C388C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58" y="4389497"/>
                <a:ext cx="252000" cy="45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BF7A5A5-E3C1-E1A3-DE07-431DC74A9AF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592910" y="4804977"/>
            <a:ext cx="329472" cy="1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118C612-304A-7CAE-162C-C945A8A2B6DE}"/>
              </a:ext>
            </a:extLst>
          </p:cNvPr>
          <p:cNvCxnSpPr>
            <a:cxnSpLocks/>
          </p:cNvCxnSpPr>
          <p:nvPr/>
        </p:nvCxnSpPr>
        <p:spPr>
          <a:xfrm flipV="1">
            <a:off x="1594880" y="5038409"/>
            <a:ext cx="327502" cy="20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B995263-C150-83C3-6A5C-28F7871C86AE}"/>
              </a:ext>
            </a:extLst>
          </p:cNvPr>
          <p:cNvSpPr>
            <a:spLocks noChangeAspect="1"/>
          </p:cNvSpPr>
          <p:nvPr/>
        </p:nvSpPr>
        <p:spPr>
          <a:xfrm>
            <a:off x="1930464" y="4930647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41">
                <a:extLst>
                  <a:ext uri="{FF2B5EF4-FFF2-40B4-BE49-F238E27FC236}">
                    <a16:creationId xmlns:a16="http://schemas.microsoft.com/office/drawing/2014/main" id="{CE07EC02-33BC-FFD3-2FB4-4B19A78597E2}"/>
                  </a:ext>
                </a:extLst>
              </p:cNvPr>
              <p:cNvSpPr txBox="1"/>
              <p:nvPr/>
            </p:nvSpPr>
            <p:spPr>
              <a:xfrm>
                <a:off x="1855470" y="4872823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61" name="CuadroTexto 41">
                <a:extLst>
                  <a:ext uri="{FF2B5EF4-FFF2-40B4-BE49-F238E27FC236}">
                    <a16:creationId xmlns:a16="http://schemas.microsoft.com/office/drawing/2014/main" id="{CE07EC02-33BC-FFD3-2FB4-4B19A7859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470" y="4872823"/>
                <a:ext cx="252000" cy="45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9FC2278-79E7-D7AF-E6A0-60C1481DD1E4}"/>
              </a:ext>
            </a:extLst>
          </p:cNvPr>
          <p:cNvCxnSpPr>
            <a:cxnSpLocks/>
          </p:cNvCxnSpPr>
          <p:nvPr/>
        </p:nvCxnSpPr>
        <p:spPr>
          <a:xfrm>
            <a:off x="1594880" y="5254194"/>
            <a:ext cx="321390" cy="17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DEE4990-C6D6-922D-45CC-1B5B3AAA94BB}"/>
              </a:ext>
            </a:extLst>
          </p:cNvPr>
          <p:cNvCxnSpPr>
            <a:cxnSpLocks/>
          </p:cNvCxnSpPr>
          <p:nvPr/>
        </p:nvCxnSpPr>
        <p:spPr>
          <a:xfrm flipV="1">
            <a:off x="1592910" y="5521735"/>
            <a:ext cx="323360" cy="17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FA8708F5-602E-C6DE-E59D-484A82CE00CA}"/>
              </a:ext>
            </a:extLst>
          </p:cNvPr>
          <p:cNvSpPr>
            <a:spLocks noChangeAspect="1"/>
          </p:cNvSpPr>
          <p:nvPr/>
        </p:nvSpPr>
        <p:spPr>
          <a:xfrm>
            <a:off x="1924352" y="5413973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uadroTexto 41">
                <a:extLst>
                  <a:ext uri="{FF2B5EF4-FFF2-40B4-BE49-F238E27FC236}">
                    <a16:creationId xmlns:a16="http://schemas.microsoft.com/office/drawing/2014/main" id="{1D2634A1-6F7B-471C-5A23-12EFEC448D8C}"/>
                  </a:ext>
                </a:extLst>
              </p:cNvPr>
              <p:cNvSpPr txBox="1"/>
              <p:nvPr/>
            </p:nvSpPr>
            <p:spPr>
              <a:xfrm>
                <a:off x="1849358" y="5356149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67" name="CuadroTexto 41">
                <a:extLst>
                  <a:ext uri="{FF2B5EF4-FFF2-40B4-BE49-F238E27FC236}">
                    <a16:creationId xmlns:a16="http://schemas.microsoft.com/office/drawing/2014/main" id="{1D2634A1-6F7B-471C-5A23-12EFEC448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58" y="5356149"/>
                <a:ext cx="252000" cy="45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F26F2BD-D916-4DBF-672C-9E849C299F3C}"/>
              </a:ext>
            </a:extLst>
          </p:cNvPr>
          <p:cNvCxnSpPr>
            <a:cxnSpLocks/>
          </p:cNvCxnSpPr>
          <p:nvPr/>
        </p:nvCxnSpPr>
        <p:spPr>
          <a:xfrm>
            <a:off x="1592910" y="5713877"/>
            <a:ext cx="321390" cy="188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5AF9DF0-52A1-88B0-2A7E-FE9E6594EBE4}"/>
              </a:ext>
            </a:extLst>
          </p:cNvPr>
          <p:cNvCxnSpPr>
            <a:cxnSpLocks/>
          </p:cNvCxnSpPr>
          <p:nvPr/>
        </p:nvCxnSpPr>
        <p:spPr>
          <a:xfrm flipV="1">
            <a:off x="1592910" y="5989662"/>
            <a:ext cx="321390" cy="17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38669741-C3ED-006E-BC87-41744CD0720C}"/>
              </a:ext>
            </a:extLst>
          </p:cNvPr>
          <p:cNvSpPr>
            <a:spLocks noChangeAspect="1"/>
          </p:cNvSpPr>
          <p:nvPr/>
        </p:nvSpPr>
        <p:spPr>
          <a:xfrm>
            <a:off x="1922382" y="5881900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uadroTexto 41">
                <a:extLst>
                  <a:ext uri="{FF2B5EF4-FFF2-40B4-BE49-F238E27FC236}">
                    <a16:creationId xmlns:a16="http://schemas.microsoft.com/office/drawing/2014/main" id="{8A29F7FE-3383-C2EE-9189-FBC38BAE61DF}"/>
                  </a:ext>
                </a:extLst>
              </p:cNvPr>
              <p:cNvSpPr txBox="1"/>
              <p:nvPr/>
            </p:nvSpPr>
            <p:spPr>
              <a:xfrm>
                <a:off x="1847388" y="5824076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1" name="CuadroTexto 41">
                <a:extLst>
                  <a:ext uri="{FF2B5EF4-FFF2-40B4-BE49-F238E27FC236}">
                    <a16:creationId xmlns:a16="http://schemas.microsoft.com/office/drawing/2014/main" id="{8A29F7FE-3383-C2EE-9189-FBC38BAE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388" y="5824076"/>
                <a:ext cx="252000" cy="45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254FF62-0436-D724-CA1F-C54B9E3801F6}"/>
              </a:ext>
            </a:extLst>
          </p:cNvPr>
          <p:cNvCxnSpPr>
            <a:cxnSpLocks/>
          </p:cNvCxnSpPr>
          <p:nvPr/>
        </p:nvCxnSpPr>
        <p:spPr>
          <a:xfrm>
            <a:off x="2131012" y="3555468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E31BE88-A9C1-F238-8B55-7321BAEACA7B}"/>
              </a:ext>
            </a:extLst>
          </p:cNvPr>
          <p:cNvCxnSpPr>
            <a:cxnSpLocks/>
          </p:cNvCxnSpPr>
          <p:nvPr/>
        </p:nvCxnSpPr>
        <p:spPr>
          <a:xfrm>
            <a:off x="2131490" y="4042375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919B5AD-F7D8-25CD-44F4-D88F638934A9}"/>
              </a:ext>
            </a:extLst>
          </p:cNvPr>
          <p:cNvCxnSpPr>
            <a:cxnSpLocks/>
          </p:cNvCxnSpPr>
          <p:nvPr/>
        </p:nvCxnSpPr>
        <p:spPr>
          <a:xfrm>
            <a:off x="2131011" y="4515959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EC9EFE5-FBEA-F2A4-5728-59C1FF6998E2}"/>
              </a:ext>
            </a:extLst>
          </p:cNvPr>
          <p:cNvCxnSpPr>
            <a:cxnSpLocks/>
          </p:cNvCxnSpPr>
          <p:nvPr/>
        </p:nvCxnSpPr>
        <p:spPr>
          <a:xfrm>
            <a:off x="2131012" y="4996824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6B61E69-5E3E-8600-866D-F482A9DCEBAD}"/>
              </a:ext>
            </a:extLst>
          </p:cNvPr>
          <p:cNvCxnSpPr>
            <a:cxnSpLocks/>
          </p:cNvCxnSpPr>
          <p:nvPr/>
        </p:nvCxnSpPr>
        <p:spPr>
          <a:xfrm>
            <a:off x="2131490" y="5479843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3F0E11E-08A0-A168-5FD7-77C9BCAD45BA}"/>
              </a:ext>
            </a:extLst>
          </p:cNvPr>
          <p:cNvCxnSpPr>
            <a:cxnSpLocks/>
          </p:cNvCxnSpPr>
          <p:nvPr/>
        </p:nvCxnSpPr>
        <p:spPr>
          <a:xfrm>
            <a:off x="2131490" y="5945319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3A64803-92B4-F9C5-8D5E-8739AAD03F5F}"/>
              </a:ext>
            </a:extLst>
          </p:cNvPr>
          <p:cNvSpPr/>
          <p:nvPr/>
        </p:nvSpPr>
        <p:spPr>
          <a:xfrm>
            <a:off x="2413764" y="3806953"/>
            <a:ext cx="767023" cy="19707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BD21867-755A-24AB-7D40-0DE725FFD62E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3180787" y="4792337"/>
            <a:ext cx="2471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6E53CC1F-2AC6-AC55-19B7-98C52CED18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510" t="5535" r="2124" b="3912"/>
          <a:stretch/>
        </p:blipFill>
        <p:spPr>
          <a:xfrm>
            <a:off x="3460851" y="4141887"/>
            <a:ext cx="1181480" cy="1166937"/>
          </a:xfrm>
          <a:prstGeom prst="rect">
            <a:avLst/>
          </a:prstGeom>
        </p:spPr>
      </p:pic>
      <p:sp>
        <p:nvSpPr>
          <p:cNvPr id="96" name="CuadroTexto 41">
            <a:extLst>
              <a:ext uri="{FF2B5EF4-FFF2-40B4-BE49-F238E27FC236}">
                <a16:creationId xmlns:a16="http://schemas.microsoft.com/office/drawing/2014/main" id="{0738CFCA-AF02-4D26-F793-BF3CAC87CF66}"/>
              </a:ext>
            </a:extLst>
          </p:cNvPr>
          <p:cNvSpPr txBox="1"/>
          <p:nvPr/>
        </p:nvSpPr>
        <p:spPr>
          <a:xfrm>
            <a:off x="540000" y="3212717"/>
            <a:ext cx="4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1.2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97" name="CuadroTexto 41">
            <a:extLst>
              <a:ext uri="{FF2B5EF4-FFF2-40B4-BE49-F238E27FC236}">
                <a16:creationId xmlns:a16="http://schemas.microsoft.com/office/drawing/2014/main" id="{679C0ACA-3009-C8BF-F3AB-84324DA3FDD9}"/>
              </a:ext>
            </a:extLst>
          </p:cNvPr>
          <p:cNvSpPr txBox="1"/>
          <p:nvPr/>
        </p:nvSpPr>
        <p:spPr>
          <a:xfrm>
            <a:off x="540000" y="3721724"/>
            <a:ext cx="42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2.4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98" name="CuadroTexto 41">
            <a:extLst>
              <a:ext uri="{FF2B5EF4-FFF2-40B4-BE49-F238E27FC236}">
                <a16:creationId xmlns:a16="http://schemas.microsoft.com/office/drawing/2014/main" id="{3266C2BE-0592-40B7-72FD-B0E30BD714AF}"/>
              </a:ext>
            </a:extLst>
          </p:cNvPr>
          <p:cNvSpPr txBox="1"/>
          <p:nvPr/>
        </p:nvSpPr>
        <p:spPr>
          <a:xfrm>
            <a:off x="540000" y="4159911"/>
            <a:ext cx="4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4.8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99" name="CuadroTexto 41">
            <a:extLst>
              <a:ext uri="{FF2B5EF4-FFF2-40B4-BE49-F238E27FC236}">
                <a16:creationId xmlns:a16="http://schemas.microsoft.com/office/drawing/2014/main" id="{673E7B32-AEC1-911A-DFAC-FFCE084C2B6E}"/>
              </a:ext>
            </a:extLst>
          </p:cNvPr>
          <p:cNvSpPr txBox="1"/>
          <p:nvPr/>
        </p:nvSpPr>
        <p:spPr>
          <a:xfrm>
            <a:off x="540000" y="4631367"/>
            <a:ext cx="4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9.6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0" name="CuadroTexto 41">
            <a:extLst>
              <a:ext uri="{FF2B5EF4-FFF2-40B4-BE49-F238E27FC236}">
                <a16:creationId xmlns:a16="http://schemas.microsoft.com/office/drawing/2014/main" id="{87ABE835-A42F-4A18-7DE5-270967E8D0BA}"/>
              </a:ext>
            </a:extLst>
          </p:cNvPr>
          <p:cNvSpPr txBox="1"/>
          <p:nvPr/>
        </p:nvSpPr>
        <p:spPr>
          <a:xfrm>
            <a:off x="507103" y="5080442"/>
            <a:ext cx="4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19.2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1" name="CuadroTexto 41">
            <a:extLst>
              <a:ext uri="{FF2B5EF4-FFF2-40B4-BE49-F238E27FC236}">
                <a16:creationId xmlns:a16="http://schemas.microsoft.com/office/drawing/2014/main" id="{B21FD3BE-ABDF-0C50-8EB1-2F5A82CB3F9C}"/>
              </a:ext>
            </a:extLst>
          </p:cNvPr>
          <p:cNvSpPr txBox="1"/>
          <p:nvPr/>
        </p:nvSpPr>
        <p:spPr>
          <a:xfrm>
            <a:off x="507103" y="5538509"/>
            <a:ext cx="4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38.4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2" name="CuadroTexto 41">
            <a:extLst>
              <a:ext uri="{FF2B5EF4-FFF2-40B4-BE49-F238E27FC236}">
                <a16:creationId xmlns:a16="http://schemas.microsoft.com/office/drawing/2014/main" id="{50B7F86B-0BF3-25C7-F61D-8325F1404D37}"/>
              </a:ext>
            </a:extLst>
          </p:cNvPr>
          <p:cNvSpPr txBox="1"/>
          <p:nvPr/>
        </p:nvSpPr>
        <p:spPr>
          <a:xfrm>
            <a:off x="484372" y="6009728"/>
            <a:ext cx="487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76.8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3" name="CuadroTexto 41">
            <a:extLst>
              <a:ext uri="{FF2B5EF4-FFF2-40B4-BE49-F238E27FC236}">
                <a16:creationId xmlns:a16="http://schemas.microsoft.com/office/drawing/2014/main" id="{CAFF46F8-E094-53F3-1568-5C908F13DC78}"/>
              </a:ext>
            </a:extLst>
          </p:cNvPr>
          <p:cNvSpPr txBox="1"/>
          <p:nvPr/>
        </p:nvSpPr>
        <p:spPr>
          <a:xfrm>
            <a:off x="507103" y="2948553"/>
            <a:ext cx="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Scale</a:t>
            </a:r>
            <a:endParaRPr lang="es-ES" sz="1200" u="sng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6A6E8906-F4A4-E174-7151-8631236135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4498" y="4291522"/>
            <a:ext cx="1604629" cy="998893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7640570-AE15-BBC5-DB20-DBF12A0F741A}"/>
              </a:ext>
            </a:extLst>
          </p:cNvPr>
          <p:cNvCxnSpPr>
            <a:cxnSpLocks/>
          </p:cNvCxnSpPr>
          <p:nvPr/>
        </p:nvCxnSpPr>
        <p:spPr>
          <a:xfrm>
            <a:off x="4586677" y="4792337"/>
            <a:ext cx="2471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uadroTexto 41">
            <a:extLst>
              <a:ext uri="{FF2B5EF4-FFF2-40B4-BE49-F238E27FC236}">
                <a16:creationId xmlns:a16="http://schemas.microsoft.com/office/drawing/2014/main" id="{D753EB1E-E8C4-762C-39AC-948703298C71}"/>
              </a:ext>
            </a:extLst>
          </p:cNvPr>
          <p:cNvSpPr txBox="1"/>
          <p:nvPr/>
        </p:nvSpPr>
        <p:spPr>
          <a:xfrm>
            <a:off x="2502574" y="2948400"/>
            <a:ext cx="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 err="1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DoG</a:t>
            </a:r>
            <a:endParaRPr lang="es-ES" sz="1200" u="sng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27" name="CuadroTexto 41">
            <a:extLst>
              <a:ext uri="{FF2B5EF4-FFF2-40B4-BE49-F238E27FC236}">
                <a16:creationId xmlns:a16="http://schemas.microsoft.com/office/drawing/2014/main" id="{AAA1388B-85DC-994F-F1A5-3677D471C193}"/>
              </a:ext>
            </a:extLst>
          </p:cNvPr>
          <p:cNvSpPr txBox="1"/>
          <p:nvPr/>
        </p:nvSpPr>
        <p:spPr>
          <a:xfrm>
            <a:off x="3552936" y="2806263"/>
            <a:ext cx="1031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Extrema Localization</a:t>
            </a:r>
            <a:endParaRPr lang="es-ES" sz="1200" u="sng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28" name="CuadroTexto 41">
            <a:extLst>
              <a:ext uri="{FF2B5EF4-FFF2-40B4-BE49-F238E27FC236}">
                <a16:creationId xmlns:a16="http://schemas.microsoft.com/office/drawing/2014/main" id="{6A656899-535C-DF18-DA13-37E9E9AD6063}"/>
              </a:ext>
            </a:extLst>
          </p:cNvPr>
          <p:cNvSpPr txBox="1"/>
          <p:nvPr/>
        </p:nvSpPr>
        <p:spPr>
          <a:xfrm>
            <a:off x="5124783" y="2948400"/>
            <a:ext cx="122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BLOB Detection </a:t>
            </a:r>
            <a:endParaRPr lang="es-ES" sz="1200" u="sng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C40E2A45-90C6-9569-05A9-9DD2E488A9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59655" y="979082"/>
            <a:ext cx="2771110" cy="870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E91A21-C6AE-1B36-90BE-3A4D46DBC1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59655" y="2091087"/>
            <a:ext cx="2789128" cy="9507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DE61872-8D5B-09B4-AE84-1911DBBACC9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6694" y="5086800"/>
            <a:ext cx="1905306" cy="1267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E197565-57F2-D6E1-9F94-30E86D9E377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51200" y="3539034"/>
            <a:ext cx="1900800" cy="1267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F1E57F-7E64-5FD9-55BE-BBD6C58FBF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53981" y="5086831"/>
            <a:ext cx="1917046" cy="1267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9EB387A-01B7-C010-55D3-3B297355526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6789" y="3541414"/>
            <a:ext cx="1901627" cy="126684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868B3E3-EECC-C5D9-6970-2BB44FF8F4B3}"/>
              </a:ext>
            </a:extLst>
          </p:cNvPr>
          <p:cNvCxnSpPr/>
          <p:nvPr/>
        </p:nvCxnSpPr>
        <p:spPr>
          <a:xfrm>
            <a:off x="10049382" y="1891505"/>
            <a:ext cx="0" cy="199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F2E357C-31AA-7DA1-60B3-9741F163DD3B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8738416" y="4172634"/>
            <a:ext cx="1012784" cy="22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5F5EDF1-1461-6803-F5BE-91AC594D8025}"/>
              </a:ext>
            </a:extLst>
          </p:cNvPr>
          <p:cNvCxnSpPr>
            <a:cxnSpLocks/>
            <a:stCxn id="30" idx="3"/>
            <a:endCxn id="23" idx="1"/>
          </p:cNvCxnSpPr>
          <p:nvPr/>
        </p:nvCxnSpPr>
        <p:spPr>
          <a:xfrm flipV="1">
            <a:off x="8771027" y="5720400"/>
            <a:ext cx="975667" cy="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uadroTexto 41">
            <a:extLst>
              <a:ext uri="{FF2B5EF4-FFF2-40B4-BE49-F238E27FC236}">
                <a16:creationId xmlns:a16="http://schemas.microsoft.com/office/drawing/2014/main" id="{9A32C3C8-8008-0494-69FC-6B6B27B2AAC3}"/>
              </a:ext>
            </a:extLst>
          </p:cNvPr>
          <p:cNvSpPr txBox="1"/>
          <p:nvPr/>
        </p:nvSpPr>
        <p:spPr>
          <a:xfrm>
            <a:off x="8771027" y="3538562"/>
            <a:ext cx="1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Matches = 4299</a:t>
            </a:r>
          </a:p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Ratio test = 0.7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r>
              <a:rPr lang="es-ES" sz="1200" b="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G Matches = 112</a:t>
            </a:r>
          </a:p>
        </p:txBody>
      </p:sp>
      <p:sp>
        <p:nvSpPr>
          <p:cNvPr id="90" name="CuadroTexto 41">
            <a:extLst>
              <a:ext uri="{FF2B5EF4-FFF2-40B4-BE49-F238E27FC236}">
                <a16:creationId xmlns:a16="http://schemas.microsoft.com/office/drawing/2014/main" id="{3C3E3C2B-2F2B-8651-0708-2CDEB70752E6}"/>
              </a:ext>
            </a:extLst>
          </p:cNvPr>
          <p:cNvSpPr txBox="1"/>
          <p:nvPr/>
        </p:nvSpPr>
        <p:spPr>
          <a:xfrm>
            <a:off x="8781142" y="5086831"/>
            <a:ext cx="9655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Matches = 48211</a:t>
            </a:r>
          </a:p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Ratio test = 0.7</a:t>
            </a:r>
          </a:p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G Matches = 28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0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91" name="CuadroTexto 41">
            <a:extLst>
              <a:ext uri="{FF2B5EF4-FFF2-40B4-BE49-F238E27FC236}">
                <a16:creationId xmlns:a16="http://schemas.microsoft.com/office/drawing/2014/main" id="{BC6DB1EC-297B-4645-6968-EB10715C5F21}"/>
              </a:ext>
            </a:extLst>
          </p:cNvPr>
          <p:cNvSpPr txBox="1"/>
          <p:nvPr/>
        </p:nvSpPr>
        <p:spPr>
          <a:xfrm>
            <a:off x="6986398" y="1669437"/>
            <a:ext cx="1456987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Matches = 7979</a:t>
            </a:r>
          </a:p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Ratio test = 0.2</a:t>
            </a:r>
          </a:p>
          <a:p>
            <a:r>
              <a:rPr lang="es-ES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Good Matches = 572 </a:t>
            </a:r>
          </a:p>
          <a:p>
            <a:endParaRPr lang="es-ES" sz="105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713888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3672</TotalTime>
  <Words>785</Words>
  <Application>Microsoft Macintosh PowerPoint</Application>
  <PresentationFormat>Panorámica</PresentationFormat>
  <Paragraphs>227</Paragraphs>
  <Slides>11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Cordia New</vt:lpstr>
      <vt:lpstr>MaplePi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Anna Rifé</dc:creator>
  <cp:lastModifiedBy>Anna Rifé</cp:lastModifiedBy>
  <cp:revision>123</cp:revision>
  <dcterms:created xsi:type="dcterms:W3CDTF">2022-05-09T10:43:32Z</dcterms:created>
  <dcterms:modified xsi:type="dcterms:W3CDTF">2022-05-15T18:19:51Z</dcterms:modified>
</cp:coreProperties>
</file>